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87" r:id="rId8"/>
    <p:sldId id="262" r:id="rId9"/>
    <p:sldId id="263" r:id="rId10"/>
    <p:sldId id="264" r:id="rId11"/>
    <p:sldId id="265" r:id="rId12"/>
    <p:sldId id="266" r:id="rId13"/>
    <p:sldId id="299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8" r:id="rId24"/>
    <p:sldId id="267" r:id="rId25"/>
    <p:sldId id="269" r:id="rId26"/>
    <p:sldId id="268" r:id="rId27"/>
    <p:sldId id="273" r:id="rId28"/>
    <p:sldId id="270" r:id="rId29"/>
    <p:sldId id="272" r:id="rId30"/>
    <p:sldId id="305" r:id="rId31"/>
    <p:sldId id="306" r:id="rId32"/>
    <p:sldId id="308" r:id="rId33"/>
    <p:sldId id="274" r:id="rId34"/>
    <p:sldId id="275" r:id="rId35"/>
    <p:sldId id="300" r:id="rId36"/>
    <p:sldId id="276" r:id="rId37"/>
    <p:sldId id="277" r:id="rId38"/>
    <p:sldId id="278" r:id="rId39"/>
    <p:sldId id="279" r:id="rId40"/>
    <p:sldId id="280" r:id="rId41"/>
    <p:sldId id="281" r:id="rId42"/>
    <p:sldId id="307" r:id="rId43"/>
    <p:sldId id="313" r:id="rId44"/>
    <p:sldId id="314" r:id="rId45"/>
    <p:sldId id="282" r:id="rId46"/>
    <p:sldId id="283" r:id="rId47"/>
    <p:sldId id="284" r:id="rId48"/>
    <p:sldId id="301" r:id="rId49"/>
    <p:sldId id="285" r:id="rId50"/>
    <p:sldId id="286" r:id="rId51"/>
    <p:sldId id="302" r:id="rId52"/>
    <p:sldId id="303" r:id="rId53"/>
    <p:sldId id="304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9F4FA-B092-436F-BDDD-9282938B483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00361-C22D-452E-9C4E-342AE86AC6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Coverage for Signal and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Cell coverage can be based on signal coverage or on traffic </a:t>
            </a:r>
            <a:r>
              <a:rPr lang="en-US" sz="2400" dirty="0" smtClean="0"/>
              <a:t>coverage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task </a:t>
            </a:r>
            <a:r>
              <a:rPr lang="en-US" sz="2400" dirty="0"/>
              <a:t>is to cover the whole area with a minimum number of cell sites.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Because </a:t>
            </a:r>
            <a:r>
              <a:rPr lang="en-US" sz="2400" dirty="0"/>
              <a:t>100 </a:t>
            </a:r>
            <a:r>
              <a:rPr lang="en-US" sz="2400" dirty="0" smtClean="0"/>
              <a:t>percent cell </a:t>
            </a:r>
            <a:r>
              <a:rPr lang="en-US" sz="2400" dirty="0"/>
              <a:t>coverage of an area is not </a:t>
            </a:r>
            <a:r>
              <a:rPr lang="en-US" sz="2400" dirty="0" smtClean="0"/>
              <a:t>possible</a:t>
            </a:r>
            <a:endParaRPr lang="en-US" sz="2400" dirty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/>
              <a:t>cell sites must be engineered so that the </a:t>
            </a:r>
            <a:r>
              <a:rPr lang="en-US" sz="2400" dirty="0" smtClean="0"/>
              <a:t>holes are </a:t>
            </a:r>
            <a:r>
              <a:rPr lang="en-US" sz="2400" dirty="0"/>
              <a:t>located in the no-traffic locations.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The Phase Difference between a Direct Path</a:t>
            </a:r>
            <a:br>
              <a:rPr lang="en-US" sz="2800" b="1" dirty="0"/>
            </a:br>
            <a:r>
              <a:rPr lang="en-US" sz="2800" b="1" dirty="0"/>
              <a:t>and a Ground-Reflected Path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990600"/>
            <a:ext cx="846328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6488668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d) Explanation of the path-loss phenomenon.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Model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76400"/>
            <a:ext cx="895111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274638"/>
            <a:ext cx="2895600" cy="2239962"/>
          </a:xfrm>
        </p:spPr>
        <p:txBody>
          <a:bodyPr>
            <a:noAutofit/>
          </a:bodyPr>
          <a:lstStyle/>
          <a:p>
            <a:r>
              <a:rPr lang="en-US" sz="2400" b="1" dirty="0"/>
              <a:t>Constant Standard </a:t>
            </a:r>
            <a:r>
              <a:rPr lang="en-US" sz="2400" b="1" dirty="0" smtClean="0"/>
              <a:t>Deviation along </a:t>
            </a:r>
            <a:r>
              <a:rPr lang="en-US" sz="2400" b="1" dirty="0"/>
              <a:t>a Path-Loss Curve</a:t>
            </a:r>
            <a:endParaRPr lang="en-US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575592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19800" y="3124200"/>
            <a:ext cx="2746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8-dB local mean spread.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Gaussian </a:t>
            </a:r>
            <a:endParaRPr lang="en-IN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42282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Straight Line path loss slope with confidence</a:t>
            </a:r>
            <a:endParaRPr lang="en-IN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received power is </a:t>
            </a:r>
          </a:p>
          <a:p>
            <a:endParaRPr lang="en-IN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285992"/>
            <a:ext cx="422858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Confidence level</a:t>
            </a:r>
            <a:endParaRPr lang="en-IN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86058"/>
            <a:ext cx="6215106" cy="3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81400"/>
            <a:ext cx="46977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5010160"/>
            <a:ext cx="269178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1214413" y="1357298"/>
            <a:ext cx="6549127" cy="1143008"/>
            <a:chOff x="1214413" y="1357298"/>
            <a:chExt cx="6549127" cy="11430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14413" y="1357298"/>
              <a:ext cx="6549127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8200" y="2133600"/>
              <a:ext cx="133350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 Confidence Levels</a:t>
            </a:r>
            <a:endParaRPr lang="en-IN" dirty="0"/>
          </a:p>
        </p:txBody>
      </p:sp>
      <p:grpSp>
        <p:nvGrpSpPr>
          <p:cNvPr id="3" name="Group 7"/>
          <p:cNvGrpSpPr/>
          <p:nvPr/>
        </p:nvGrpSpPr>
        <p:grpSpPr>
          <a:xfrm>
            <a:off x="2286016" y="1722157"/>
            <a:ext cx="4357686" cy="4350049"/>
            <a:chOff x="2286016" y="1722157"/>
            <a:chExt cx="4357686" cy="4350049"/>
          </a:xfrm>
        </p:grpSpPr>
        <p:grpSp>
          <p:nvGrpSpPr>
            <p:cNvPr id="4" name="Group 5"/>
            <p:cNvGrpSpPr/>
            <p:nvPr/>
          </p:nvGrpSpPr>
          <p:grpSpPr>
            <a:xfrm>
              <a:off x="2286016" y="1722157"/>
              <a:ext cx="4357686" cy="4350049"/>
              <a:chOff x="214314" y="1722157"/>
              <a:chExt cx="4357686" cy="435004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t="8013" r="78049"/>
              <a:stretch>
                <a:fillRect/>
              </a:stretch>
            </p:blipFill>
            <p:spPr bwMode="auto">
              <a:xfrm>
                <a:off x="214314" y="1722157"/>
                <a:ext cx="1928794" cy="435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72358" t="8013"/>
              <a:stretch>
                <a:fillRect/>
              </a:stretch>
            </p:blipFill>
            <p:spPr bwMode="auto">
              <a:xfrm>
                <a:off x="2143108" y="1722157"/>
                <a:ext cx="2428892" cy="43500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8860" y="2000240"/>
              <a:ext cx="1143008" cy="33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i="1" dirty="0"/>
              <a:t>From the path-loss curve, we read the </a:t>
            </a:r>
            <a:r>
              <a:rPr lang="en-IN" i="1" dirty="0" smtClean="0"/>
              <a:t> expected </a:t>
            </a:r>
            <a:r>
              <a:rPr lang="en-IN" i="1" dirty="0"/>
              <a:t>signal level as −100 </a:t>
            </a:r>
            <a:r>
              <a:rPr lang="en-IN" i="1" dirty="0" err="1" smtClean="0"/>
              <a:t>dBm</a:t>
            </a:r>
            <a:r>
              <a:rPr lang="en-IN" i="1" dirty="0" smtClean="0"/>
              <a:t> at </a:t>
            </a:r>
            <a:r>
              <a:rPr lang="en-IN" i="1" dirty="0"/>
              <a:t>16 km (10 mi). If the standard deviation σ = 8 dB, what level would the signal equal </a:t>
            </a:r>
            <a:r>
              <a:rPr lang="en-IN" i="1" dirty="0" smtClean="0"/>
              <a:t>or exceed </a:t>
            </a:r>
            <a:r>
              <a:rPr lang="en-IN" i="1" dirty="0"/>
              <a:t>for a 20 percent confidence level?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589" y="4214818"/>
            <a:ext cx="58783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6481" y="5643578"/>
            <a:ext cx="56716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Determination of Confidence Interval</a:t>
            </a:r>
            <a:endParaRPr lang="en-IN" b="1" dirty="0"/>
          </a:p>
        </p:txBody>
      </p:sp>
      <p:grpSp>
        <p:nvGrpSpPr>
          <p:cNvPr id="3" name="Group 5"/>
          <p:cNvGrpSpPr/>
          <p:nvPr/>
        </p:nvGrpSpPr>
        <p:grpSpPr>
          <a:xfrm>
            <a:off x="642910" y="4429132"/>
            <a:ext cx="7715304" cy="1285884"/>
            <a:chOff x="1071538" y="3000372"/>
            <a:chExt cx="6500858" cy="85725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71538" y="3000372"/>
              <a:ext cx="29146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33871" y="3114678"/>
              <a:ext cx="34385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5962670"/>
            <a:ext cx="1221724" cy="4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42910" y="1970308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IN" sz="2800" dirty="0"/>
              <a:t>If we know </a:t>
            </a:r>
            <a:r>
              <a:rPr lang="en-IN" sz="2800" dirty="0" smtClean="0"/>
              <a:t>the standard </a:t>
            </a:r>
            <a:r>
              <a:rPr lang="en-IN" sz="2800" dirty="0"/>
              <a:t>deviation, then we can estimate how often the local mean (average power of </a:t>
            </a:r>
            <a:r>
              <a:rPr lang="en-IN" sz="2800" dirty="0" smtClean="0"/>
              <a:t>the signal</a:t>
            </a:r>
            <a:r>
              <a:rPr lang="en-IN" sz="2800" dirty="0"/>
              <a:t>) falls within given limits (confidence interval</a:t>
            </a:r>
            <a:r>
              <a:rPr lang="en-IN" sz="2800" dirty="0" smtClean="0"/>
              <a:t>). </a:t>
            </a:r>
          </a:p>
          <a:p>
            <a:pPr algn="just"/>
            <a:endParaRPr lang="en-IN" sz="2800" dirty="0"/>
          </a:p>
          <a:p>
            <a:pPr algn="just">
              <a:buFont typeface="Arial" pitchFamily="34" charset="0"/>
              <a:buChar char="•"/>
            </a:pPr>
            <a:r>
              <a:rPr lang="en-IN" sz="2800" dirty="0" smtClean="0"/>
              <a:t>The </a:t>
            </a:r>
            <a:r>
              <a:rPr lang="en-IN" sz="2800" dirty="0"/>
              <a:t>confidence intervals are defined 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Determination of Confidence Interval</a:t>
            </a:r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2000240"/>
            <a:ext cx="8969478" cy="99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85776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71472" y="3598135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The standard deviation </a:t>
            </a:r>
            <a:r>
              <a:rPr lang="en-IN" sz="2400" dirty="0" smtClean="0"/>
              <a:t>can be found from the table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Ground Incident Angle and Ground Elevation Angle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686800" cy="4758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b="1" dirty="0"/>
              <a:t>A General Formula for Mobile Radio Propagation</a:t>
            </a:r>
            <a:endParaRPr lang="en-IN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6429420" cy="208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86256"/>
            <a:ext cx="63206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5572139"/>
            <a:ext cx="2857520" cy="96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 General Formula for Mobile Radio Propagation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/>
          <a:lstStyle/>
          <a:p>
            <a:r>
              <a:rPr lang="en-IN" b="1" dirty="0" smtClean="0"/>
              <a:t>Sub-urban area</a:t>
            </a:r>
          </a:p>
          <a:p>
            <a:r>
              <a:rPr lang="en-IN" dirty="0"/>
              <a:t>The 1-mi intercept level in a </a:t>
            </a:r>
            <a:r>
              <a:rPr lang="en-IN" dirty="0" smtClean="0"/>
              <a:t>sub-urban area </a:t>
            </a:r>
            <a:r>
              <a:rPr lang="en-IN" dirty="0"/>
              <a:t>is −61.7 </a:t>
            </a:r>
            <a:r>
              <a:rPr lang="en-IN" dirty="0" err="1"/>
              <a:t>dBm</a:t>
            </a:r>
            <a:r>
              <a:rPr lang="en-IN" dirty="0"/>
              <a:t> under the standard </a:t>
            </a:r>
            <a:r>
              <a:rPr lang="en-IN" dirty="0" smtClean="0"/>
              <a:t>conditions</a:t>
            </a:r>
          </a:p>
          <a:p>
            <a:r>
              <a:rPr lang="en-IN" dirty="0" smtClean="0"/>
              <a:t>From </a:t>
            </a:r>
            <a:r>
              <a:rPr lang="en-IN" dirty="0"/>
              <a:t>the theoretical prediction </a:t>
            </a:r>
            <a:r>
              <a:rPr lang="en-IN" dirty="0" smtClean="0"/>
              <a:t>model </a:t>
            </a:r>
            <a:r>
              <a:rPr lang="en-IN" dirty="0"/>
              <a:t>the received power </a:t>
            </a:r>
            <a:r>
              <a:rPr lang="en-IN" i="1" dirty="0"/>
              <a:t>Pr at the suburban </a:t>
            </a:r>
            <a:r>
              <a:rPr lang="en-IN" i="1" dirty="0" smtClean="0"/>
              <a:t>area is</a:t>
            </a:r>
          </a:p>
          <a:p>
            <a:endParaRPr lang="en-I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00569"/>
            <a:ext cx="6858048" cy="17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 General Formula for Mobile Radio Propagation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above equation is simplified as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IN" sz="2400" dirty="0" smtClean="0"/>
              <a:t>To change the above equation to </a:t>
            </a:r>
            <a:r>
              <a:rPr lang="en-IN" sz="2400" dirty="0"/>
              <a:t>a general formula by using </a:t>
            </a:r>
            <a:r>
              <a:rPr lang="en-IN" sz="2400" i="1" dirty="0"/>
              <a:t>Pr at 10 mi as a reference which is −</a:t>
            </a:r>
            <a:r>
              <a:rPr lang="en-IN" sz="2400" i="1" dirty="0" smtClean="0"/>
              <a:t>100 </a:t>
            </a:r>
            <a:r>
              <a:rPr lang="en-IN" sz="2400" dirty="0" err="1" smtClean="0"/>
              <a:t>dBm</a:t>
            </a:r>
            <a:endParaRPr lang="en-IN" sz="2400" dirty="0" smtClean="0"/>
          </a:p>
          <a:p>
            <a:r>
              <a:rPr lang="en-IN" sz="2400" dirty="0"/>
              <a:t>Also the 40 dB/</a:t>
            </a:r>
            <a:r>
              <a:rPr lang="en-IN" sz="2400" dirty="0" err="1"/>
              <a:t>oct</a:t>
            </a:r>
            <a:r>
              <a:rPr lang="en-IN" sz="2400" dirty="0"/>
              <a:t> slope used is </a:t>
            </a:r>
            <a:r>
              <a:rPr lang="en-IN" sz="2400" dirty="0" smtClean="0"/>
              <a:t>generous	</a:t>
            </a:r>
          </a:p>
          <a:p>
            <a:endParaRPr lang="en-IN" sz="2400" dirty="0" smtClean="0"/>
          </a:p>
          <a:p>
            <a:endParaRPr lang="en-IN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735162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857760"/>
            <a:ext cx="7000924" cy="50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A General Formula for Mobile Radio Propagation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most general formula is expressed as follows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764806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983" y="4214818"/>
            <a:ext cx="88621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/>
              <a:t>PROPAGATION OVER WATER</a:t>
            </a:r>
            <a:br>
              <a:rPr lang="en-US" sz="2800" b="1" i="1" dirty="0"/>
            </a:br>
            <a:r>
              <a:rPr lang="en-US" sz="2800" b="1" i="1" dirty="0"/>
              <a:t>OR FLAT OPEN AREA</a:t>
            </a: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59" y="1752600"/>
            <a:ext cx="9086441" cy="30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53340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model for propagation over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Between Fixed Stations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79" y="2133600"/>
            <a:ext cx="899202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characteristic of Foliage Environment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248400" cy="515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Foliage Loss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8410"/>
            <a:ext cx="7848600" cy="520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/>
              <a:t>PROPAGATION IN NEAR-IN DISTANCE</a:t>
            </a:r>
            <a:endParaRPr lang="en-US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3" y="1600200"/>
            <a:ext cx="794904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33600" y="57150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Elevation angle of the shadow of the antenna pattern.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Curves for Near-in Propagation</a:t>
            </a:r>
            <a:endParaRPr lang="en-US" sz="36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5739"/>
            <a:ext cx="7010400" cy="5862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30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/>
              <a:t>In a mobile radio environment, the average cell-site antenna height is </a:t>
            </a:r>
            <a:r>
              <a:rPr lang="en-US" sz="3200" i="1" dirty="0" smtClean="0"/>
              <a:t>about 50 </a:t>
            </a:r>
            <a:r>
              <a:rPr lang="en-US" sz="3200" i="1" dirty="0"/>
              <a:t>m, the mobile antenna height is about 3 m, and the communication path length is 5 km.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Calculation of Near-Field Propagation</a:t>
            </a:r>
            <a:endParaRPr lang="en-IN" baseline="-25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range </a:t>
            </a:r>
            <a:r>
              <a:rPr lang="en-IN" i="1" dirty="0" err="1" smtClean="0"/>
              <a:t>d</a:t>
            </a:r>
            <a:r>
              <a:rPr lang="en-IN" i="1" baseline="-25000" dirty="0" err="1" smtClean="0"/>
              <a:t>F</a:t>
            </a:r>
            <a:r>
              <a:rPr lang="en-IN" dirty="0" err="1" smtClean="0"/>
              <a:t>of</a:t>
            </a:r>
            <a:r>
              <a:rPr lang="en-IN" dirty="0" smtClean="0"/>
              <a:t> near field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14621"/>
            <a:ext cx="4495800" cy="355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dirty="0" smtClean="0"/>
              <a:t>LONG-DISTANCE PROPAGATION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Noise-limited system</a:t>
            </a:r>
          </a:p>
          <a:p>
            <a:pPr algn="just"/>
            <a:r>
              <a:rPr lang="en-IN" dirty="0" smtClean="0"/>
              <a:t>Interference-limited system</a:t>
            </a:r>
          </a:p>
          <a:p>
            <a:pPr algn="just"/>
            <a:r>
              <a:rPr lang="en-IN" dirty="0" err="1" smtClean="0"/>
              <a:t>Tropospheric</a:t>
            </a:r>
            <a:r>
              <a:rPr lang="en-IN" dirty="0" smtClean="0"/>
              <a:t> refraction</a:t>
            </a:r>
          </a:p>
          <a:p>
            <a:pPr algn="just"/>
            <a:r>
              <a:rPr lang="en-IN" dirty="0" err="1" smtClean="0"/>
              <a:t>Tropospheric</a:t>
            </a:r>
            <a:r>
              <a:rPr lang="en-IN" dirty="0" smtClean="0"/>
              <a:t> reflection.</a:t>
            </a:r>
          </a:p>
          <a:p>
            <a:pPr algn="just"/>
            <a:r>
              <a:rPr lang="en-IN" dirty="0" smtClean="0"/>
              <a:t>Moistness</a:t>
            </a:r>
          </a:p>
          <a:p>
            <a:pPr algn="just"/>
            <a:r>
              <a:rPr lang="en-IN" dirty="0" smtClean="0"/>
              <a:t>Trapping, or duct propagation</a:t>
            </a:r>
          </a:p>
          <a:p>
            <a:pPr algn="just"/>
            <a:r>
              <a:rPr lang="en-IN" b="1" dirty="0" smtClean="0"/>
              <a:t>Elevated ducts</a:t>
            </a:r>
            <a:r>
              <a:rPr lang="en-IN" dirty="0" smtClean="0"/>
              <a:t> are due to large air masses                 (elevations of 1000 to 5000 ft , thickness from a few feet to a thousand feet.)</a:t>
            </a:r>
          </a:p>
          <a:p>
            <a:pPr algn="just"/>
            <a:r>
              <a:rPr lang="en-IN" b="1" dirty="0" smtClean="0"/>
              <a:t>Surface ducts</a:t>
            </a:r>
            <a:r>
              <a:rPr lang="en-IN" dirty="0" smtClean="0"/>
              <a:t> appear over the sea and are about 1.5 m (5 ft) thick. And are produced by the cooling air of the earth.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LEE MODEL IN NON-OBSTRUCTIVE CONDITION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OBTAIN PATH LOSS FROM </a:t>
            </a:r>
            <a:r>
              <a:rPr lang="en-US" sz="2400" b="1" i="1" dirty="0" smtClean="0"/>
              <a:t>A POINT-TO-POINT </a:t>
            </a:r>
            <a:r>
              <a:rPr lang="en-US" sz="2400" b="1" i="1" dirty="0"/>
              <a:t>PREDICTION MODEL</a:t>
            </a:r>
            <a:r>
              <a:rPr lang="en-US" sz="2400" b="1" i="1" dirty="0" smtClean="0"/>
              <a:t>: A </a:t>
            </a:r>
            <a:r>
              <a:rPr lang="en-US" sz="2400" b="1" i="1" dirty="0"/>
              <a:t>GENERAL APPROACH</a:t>
            </a:r>
            <a:endParaRPr lang="en-US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0"/>
            <a:ext cx="812078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85800" y="14478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 smtClean="0"/>
              <a:t>  Finding </a:t>
            </a:r>
            <a:r>
              <a:rPr lang="en-US" b="1" i="1" dirty="0"/>
              <a:t>the Antenna-Height Gain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57805"/>
            <a:ext cx="5943600" cy="53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/>
              <a:t>Finding </a:t>
            </a:r>
            <a:r>
              <a:rPr lang="en-US" sz="3200" b="1" i="1" dirty="0"/>
              <a:t>the Antenna-Height Gain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Antenna Height Gain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7824"/>
            <a:ext cx="9122252" cy="39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Another Physical Explanation of Effective Antenna Height</a:t>
            </a:r>
            <a:endParaRPr lang="en-US" sz="2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494" y="1600200"/>
            <a:ext cx="871700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/>
              <a:t>Another Physical Explanation of Effective Antenna Height</a:t>
            </a:r>
            <a:endParaRPr lang="en-US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868365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i="1" dirty="0" smtClean="0"/>
              <a:t>Another Physical Explanation of Effective Antenna Height</a:t>
            </a:r>
            <a:endParaRPr 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798223"/>
            <a:ext cx="7755052" cy="368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Man-made environment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90650"/>
            <a:ext cx="634365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91200" y="34290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b="1" i="1" dirty="0" smtClean="0"/>
              <a:t>Sparse </a:t>
            </a:r>
            <a:r>
              <a:rPr lang="en-US" b="1" i="1" dirty="0"/>
              <a:t>man-made structures. </a:t>
            </a:r>
            <a:endParaRPr lang="en-US" b="1" i="1" dirty="0" smtClean="0"/>
          </a:p>
          <a:p>
            <a:pPr marL="342900" indent="-342900">
              <a:buAutoNum type="alphaLcParenBoth"/>
            </a:pPr>
            <a:r>
              <a:rPr lang="en-US" b="1" i="1" dirty="0" smtClean="0"/>
              <a:t>Dense man-made structures</a:t>
            </a:r>
            <a:r>
              <a:rPr lang="en-US" b="1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Ground Reflection Angle and Reflection Point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415164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Illustration of the terrain effect on the effective antenna gain at each position.</a:t>
            </a:r>
            <a:endParaRPr lang="en-US" sz="32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76047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114800" y="152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/>
              <a:t>(</a:t>
            </a:r>
            <a:r>
              <a:rPr lang="en-US" b="1" i="1" dirty="0"/>
              <a:t>a) Hilly </a:t>
            </a:r>
            <a:r>
              <a:rPr lang="en-US" b="1" i="1" dirty="0" smtClean="0"/>
              <a:t>terrain contour. 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Illustration of the terrain effect on the effective antenna gain at each </a:t>
            </a:r>
            <a:r>
              <a:rPr lang="en-US" sz="3200" dirty="0" smtClean="0"/>
              <a:t>position</a:t>
            </a:r>
            <a:endParaRPr lang="en-US" sz="32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1247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0" y="2438400"/>
            <a:ext cx="286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b) Point-to-point 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IN" b="1" dirty="0" smtClean="0"/>
              <a:t>In Obstructive Condition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Obstructive condition</a:t>
            </a:r>
            <a:endParaRPr lang="en-IN" dirty="0"/>
          </a:p>
        </p:txBody>
      </p:sp>
      <p:pic>
        <p:nvPicPr>
          <p:cNvPr id="1026" name="Picture 2" descr="http://www.mike-willis.com/Tutorial/PF_files/Picture7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70624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Obstructive condition</a:t>
            </a:r>
            <a:endParaRPr lang="en-IN" dirty="0"/>
          </a:p>
        </p:txBody>
      </p:sp>
      <p:pic>
        <p:nvPicPr>
          <p:cNvPr id="70658" name="Picture 2" descr="http://www.mike-willis.com/Tutorial/PF_files/Picture7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683508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Diffraction </a:t>
            </a:r>
            <a:r>
              <a:rPr lang="en-US" sz="3200" dirty="0"/>
              <a:t>loss due to obstructive </a:t>
            </a:r>
            <a:r>
              <a:rPr lang="en-US" sz="3200" dirty="0" smtClean="0"/>
              <a:t>conditions</a:t>
            </a:r>
            <a:endParaRPr lang="en-US" sz="32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921251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514600" y="5181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</a:t>
            </a:r>
            <a:r>
              <a:rPr lang="en-US" b="1" i="1" dirty="0" smtClean="0"/>
              <a:t>a) Single knife-edge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Diffraction loss due to obstructive conditions</a:t>
            </a:r>
            <a:endParaRPr lang="en-US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8360706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667000" y="5257800"/>
            <a:ext cx="23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(b) double knife-edges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Diffraction loss due to obstructive conditions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57400"/>
            <a:ext cx="7898946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81400" y="5715000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(c) </a:t>
            </a:r>
            <a:r>
              <a:rPr lang="en-US" b="1" i="1" dirty="0" err="1" smtClean="0"/>
              <a:t>nonclear</a:t>
            </a:r>
            <a:r>
              <a:rPr lang="en-US" b="1" i="1" dirty="0" smtClean="0"/>
              <a:t> path.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Measurement of Diffraction Loss or Shadow Loss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56032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667000"/>
            <a:ext cx="825219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 loss Prediction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80792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33" y="3048000"/>
            <a:ext cx="79163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Shadow Loss Prediction</a:t>
            </a:r>
            <a:endParaRPr 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381000"/>
            <a:ext cx="593552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General Formula of Lee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b="1" dirty="0" smtClean="0"/>
              <a:t>1. </a:t>
            </a:r>
            <a:r>
              <a:rPr lang="en-IN" b="1" i="1" dirty="0" smtClean="0"/>
              <a:t>Direct-wave case. </a:t>
            </a:r>
          </a:p>
          <a:p>
            <a:pPr lvl="1" algn="just"/>
            <a:r>
              <a:rPr lang="en-IN" dirty="0" smtClean="0"/>
              <a:t>The effective antenna height is a major factor which varies with the location of the mobile unit while it travels.</a:t>
            </a:r>
          </a:p>
          <a:p>
            <a:pPr algn="just"/>
            <a:r>
              <a:rPr lang="en-IN" b="1" dirty="0" smtClean="0"/>
              <a:t>2. </a:t>
            </a:r>
            <a:r>
              <a:rPr lang="en-IN" b="1" i="1" dirty="0" smtClean="0"/>
              <a:t>Shadow case.</a:t>
            </a:r>
          </a:p>
          <a:p>
            <a:pPr lvl="1" algn="just"/>
            <a:r>
              <a:rPr lang="en-IN" dirty="0" smtClean="0"/>
              <a:t> No effective antenna height exists. The loss is totally due to the knife-edge diffraction loss.</a:t>
            </a:r>
          </a:p>
          <a:p>
            <a:pPr algn="just"/>
            <a:r>
              <a:rPr lang="en-IN" b="1" dirty="0" smtClean="0"/>
              <a:t>3. </a:t>
            </a:r>
            <a:r>
              <a:rPr lang="en-IN" b="1" i="1" dirty="0" smtClean="0"/>
              <a:t>Over-the-water condition.</a:t>
            </a:r>
          </a:p>
          <a:p>
            <a:pPr lvl="1" algn="just"/>
            <a:r>
              <a:rPr lang="en-IN" dirty="0" smtClean="0"/>
              <a:t> The free space path-loss is applied.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General Formula of Lee Model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799"/>
            <a:ext cx="7772400" cy="51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Merits of Lee Model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 smtClean="0"/>
              <a:t>The point-to-point model is very useful for designing a mobile cellular system with a radius for each cell of 10 mi or less. 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This point-to-point prediction can be used to provide overall coverage of all cell sites and to avoid </a:t>
            </a:r>
            <a:r>
              <a:rPr lang="en-IN" dirty="0" err="1" smtClean="0"/>
              <a:t>cochannel</a:t>
            </a:r>
            <a:r>
              <a:rPr lang="en-IN" dirty="0" smtClean="0"/>
              <a:t> interference. 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The occurrence of handoff in the cellular system can be predicted more accurately.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The point-to-point prediction model is a basic tool that is used to generate </a:t>
            </a:r>
          </a:p>
          <a:p>
            <a:pPr lvl="1" algn="just"/>
            <a:r>
              <a:rPr lang="en-IN" dirty="0" smtClean="0"/>
              <a:t>a signal coverage map</a:t>
            </a:r>
          </a:p>
          <a:p>
            <a:pPr lvl="1" algn="just"/>
            <a:r>
              <a:rPr lang="en-IN" dirty="0" smtClean="0"/>
              <a:t>an interference area map</a:t>
            </a:r>
          </a:p>
          <a:p>
            <a:pPr lvl="1" algn="just"/>
            <a:r>
              <a:rPr lang="en-IN" dirty="0" smtClean="0"/>
              <a:t>a handoff occurrence map</a:t>
            </a:r>
          </a:p>
          <a:p>
            <a:pPr lvl="1" algn="just"/>
            <a:r>
              <a:rPr lang="en-IN" dirty="0" smtClean="0"/>
              <a:t>or an optimum system design configuration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i="1" dirty="0" smtClean="0"/>
              <a:t>CELL-SITE ANTENNA HEIGHTS AND</a:t>
            </a:r>
            <a:br>
              <a:rPr lang="en-IN" b="1" i="1" dirty="0" smtClean="0"/>
            </a:br>
            <a:r>
              <a:rPr lang="en-IN" b="1" i="1" dirty="0" smtClean="0"/>
              <a:t>SIGNAL COVERAGE CELLS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2800" b="1" dirty="0" smtClean="0"/>
              <a:t>Visualization of </a:t>
            </a:r>
            <a:r>
              <a:rPr lang="en-IN" sz="2800" b="1" dirty="0" smtClean="0"/>
              <a:t>effective </a:t>
            </a:r>
            <a:r>
              <a:rPr lang="en-IN" sz="2800" b="1" smtClean="0"/>
              <a:t>antenna height &amp;</a:t>
            </a:r>
            <a:r>
              <a:rPr lang="en-IN" sz="2800" b="1" smtClean="0"/>
              <a:t> </a:t>
            </a:r>
            <a:r>
              <a:rPr lang="en-IN" sz="2800" b="1" dirty="0" smtClean="0"/>
              <a:t>Coverage Cells</a:t>
            </a:r>
            <a:endParaRPr lang="en-IN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52616"/>
            <a:ext cx="8077200" cy="590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0" y="2590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 smtClean="0"/>
              <a:t>Different coverage concept. </a:t>
            </a:r>
          </a:p>
          <a:p>
            <a:pPr marL="342900" indent="-342900">
              <a:buAutoNum type="alphaLcParenBoth"/>
            </a:pPr>
            <a:r>
              <a:rPr lang="en-IN" b="1" i="1" dirty="0" smtClean="0"/>
              <a:t>Signal coverage due to effective antenna heights. </a:t>
            </a:r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4953000" y="62484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IN" b="1" i="1" dirty="0" smtClean="0"/>
              <a:t>Signal </a:t>
            </a:r>
            <a:r>
              <a:rPr lang="en-IN" dirty="0" smtClean="0"/>
              <a:t>coverage served by two cell sites.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i="1" dirty="0"/>
              <a:t>OBTAINING THE MOBILE POINT-TO-POINT</a:t>
            </a:r>
            <a:br>
              <a:rPr lang="en-US" sz="3200" b="1" i="1" dirty="0"/>
            </a:br>
            <a:r>
              <a:rPr lang="en-US" sz="3200" b="1" i="1" dirty="0"/>
              <a:t>MODEL (LEE MODEL)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Generate </a:t>
            </a:r>
            <a:r>
              <a:rPr lang="en-US" dirty="0"/>
              <a:t>a standard </a:t>
            </a:r>
            <a:r>
              <a:rPr lang="en-US" dirty="0" smtClean="0"/>
              <a:t>condition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Obtain </a:t>
            </a:r>
            <a:r>
              <a:rPr lang="en-US" dirty="0"/>
              <a:t>an area-to-area prediction </a:t>
            </a:r>
            <a:r>
              <a:rPr lang="en-US" dirty="0" smtClean="0"/>
              <a:t>model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Obtain </a:t>
            </a:r>
            <a:r>
              <a:rPr lang="en-US" dirty="0"/>
              <a:t>a mobile point-to-point model using</a:t>
            </a:r>
          </a:p>
          <a:p>
            <a:pPr algn="just">
              <a:buNone/>
            </a:pPr>
            <a:r>
              <a:rPr lang="en-US" dirty="0" smtClean="0"/>
              <a:t>     the </a:t>
            </a:r>
            <a:r>
              <a:rPr lang="en-US" dirty="0"/>
              <a:t>area-to-area model as a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the Standard Condition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0278"/>
          <a:stretch>
            <a:fillRect/>
          </a:stretch>
        </p:blipFill>
        <p:spPr bwMode="auto">
          <a:xfrm>
            <a:off x="76200" y="2133600"/>
            <a:ext cx="9067800" cy="33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/>
              <a:t>Effect of the Human-Made </a:t>
            </a:r>
            <a:r>
              <a:rPr lang="en-US" sz="2800" b="1" i="1" dirty="0" smtClean="0"/>
              <a:t>Structures</a:t>
            </a:r>
            <a:endParaRPr lang="en-US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257800" y="1981200"/>
            <a:ext cx="3571875" cy="2981325"/>
            <a:chOff x="5257800" y="1981200"/>
            <a:chExt cx="3571875" cy="298132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57800" y="1981200"/>
              <a:ext cx="3571875" cy="2657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62800" y="4724400"/>
              <a:ext cx="2857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228600" y="1219200"/>
            <a:ext cx="4572000" cy="4552950"/>
            <a:chOff x="228600" y="1219200"/>
            <a:chExt cx="4572000" cy="4552950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4"/>
            <a:srcRect l="10448"/>
            <a:stretch>
              <a:fillRect/>
            </a:stretch>
          </p:blipFill>
          <p:spPr bwMode="auto">
            <a:xfrm>
              <a:off x="228600" y="1219200"/>
              <a:ext cx="4572000" cy="4076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62200" y="5486400"/>
              <a:ext cx="2762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" name="Rectangle 9"/>
          <p:cNvSpPr/>
          <p:nvPr/>
        </p:nvSpPr>
        <p:spPr>
          <a:xfrm>
            <a:off x="4343400" y="525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Propagation path loss curves for human-made structures.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i="1" dirty="0"/>
              <a:t>a) For selecting measurement areas</a:t>
            </a:r>
          </a:p>
          <a:p>
            <a:r>
              <a:rPr lang="en-US" dirty="0"/>
              <a:t>(</a:t>
            </a:r>
            <a:r>
              <a:rPr lang="en-US" b="1" i="1" dirty="0"/>
              <a:t>b) path loss phenomenon.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2011362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Effect of the Human-Made Structures</a:t>
            </a:r>
            <a:endParaRPr lang="en-US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-10886"/>
            <a:ext cx="5543550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00400" y="6324600"/>
            <a:ext cx="430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c) Propagation path loss in different cities.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909</Words>
  <Application>Microsoft Office PowerPoint</Application>
  <PresentationFormat>On-screen Show (4:3)</PresentationFormat>
  <Paragraphs>129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Cell Coverage for Signal and Traffic</vt:lpstr>
      <vt:lpstr>Ground Incident Angle and Ground Elevation Angle</vt:lpstr>
      <vt:lpstr>Example 1</vt:lpstr>
      <vt:lpstr>Ground Reflection Angle and Reflection Point</vt:lpstr>
      <vt:lpstr>Example 2</vt:lpstr>
      <vt:lpstr>OBTAINING THE MOBILE POINT-TO-POINT MODEL (LEE MODEL)</vt:lpstr>
      <vt:lpstr>Generating the Standard Condition</vt:lpstr>
      <vt:lpstr>Effect of the Human-Made Structures</vt:lpstr>
      <vt:lpstr>Effect of the Human-Made Structures</vt:lpstr>
      <vt:lpstr>The Phase Difference between a Direct Path and a Ground-Reflected Path</vt:lpstr>
      <vt:lpstr>A Simple Model</vt:lpstr>
      <vt:lpstr>Constant Standard Deviation along a Path-Loss Curve</vt:lpstr>
      <vt:lpstr>Gaussian </vt:lpstr>
      <vt:lpstr>Straight Line path loss slope with confidence</vt:lpstr>
      <vt:lpstr>Confidence level</vt:lpstr>
      <vt:lpstr>The different Confidence Levels</vt:lpstr>
      <vt:lpstr>Example</vt:lpstr>
      <vt:lpstr>Determination of Confidence Interval</vt:lpstr>
      <vt:lpstr>Determination of Confidence Interval</vt:lpstr>
      <vt:lpstr>A General Formula for Mobile Radio Propagation</vt:lpstr>
      <vt:lpstr>A General Formula for Mobile Radio Propagation</vt:lpstr>
      <vt:lpstr>A General Formula for Mobile Radio Propagation</vt:lpstr>
      <vt:lpstr>A General Formula for Mobile Radio Propagation</vt:lpstr>
      <vt:lpstr>PROPAGATION OVER WATER OR FLAT OPEN AREA</vt:lpstr>
      <vt:lpstr>Between Fixed Stations</vt:lpstr>
      <vt:lpstr>A characteristic of Foliage Environment</vt:lpstr>
      <vt:lpstr>Foliage Loss</vt:lpstr>
      <vt:lpstr>PROPAGATION IN NEAR-IN DISTANCE</vt:lpstr>
      <vt:lpstr>Curves for Near-in Propagation</vt:lpstr>
      <vt:lpstr>Calculation of Near-Field Propagation</vt:lpstr>
      <vt:lpstr>LONG-DISTANCE PROPAGATION</vt:lpstr>
      <vt:lpstr>LEE MODEL IN NON-OBSTRUCTIVE CONDITION</vt:lpstr>
      <vt:lpstr>OBTAIN PATH LOSS FROM A POINT-TO-POINT PREDICTION MODEL: A GENERAL APPROACH</vt:lpstr>
      <vt:lpstr>Finding the Antenna-Height Gain</vt:lpstr>
      <vt:lpstr>Antenna Height Gain</vt:lpstr>
      <vt:lpstr>Another Physical Explanation of Effective Antenna Height</vt:lpstr>
      <vt:lpstr>Another Physical Explanation of Effective Antenna Height</vt:lpstr>
      <vt:lpstr>Another Physical Explanation of Effective Antenna Height</vt:lpstr>
      <vt:lpstr>Man-made environment</vt:lpstr>
      <vt:lpstr>Illustration of the terrain effect on the effective antenna gain at each position.</vt:lpstr>
      <vt:lpstr>Illustration of the terrain effect on the effective antenna gain at each position</vt:lpstr>
      <vt:lpstr>In Obstructive Condition</vt:lpstr>
      <vt:lpstr>Obstructive condition</vt:lpstr>
      <vt:lpstr>Obstructive condition</vt:lpstr>
      <vt:lpstr>Diffraction loss due to obstructive conditions</vt:lpstr>
      <vt:lpstr>Diffraction loss due to obstructive conditions</vt:lpstr>
      <vt:lpstr>Diffraction loss due to obstructive conditions</vt:lpstr>
      <vt:lpstr>Measurement of Diffraction Loss or Shadow Loss</vt:lpstr>
      <vt:lpstr>Shadow loss Prediction</vt:lpstr>
      <vt:lpstr>Shadow Loss Prediction</vt:lpstr>
      <vt:lpstr>General Formula of Lee Model</vt:lpstr>
      <vt:lpstr>General Formula of Lee Model</vt:lpstr>
      <vt:lpstr>Merits of Lee Model</vt:lpstr>
      <vt:lpstr>CELL-SITE ANTENNA HEIGHTS AND SIGNAL COVERAGE CELLS</vt:lpstr>
      <vt:lpstr>Visualization of effective antenna height &amp; Coverage Cells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</dc:creator>
  <cp:lastModifiedBy>ECE</cp:lastModifiedBy>
  <cp:revision>104</cp:revision>
  <dcterms:created xsi:type="dcterms:W3CDTF">2010-07-27T09:48:20Z</dcterms:created>
  <dcterms:modified xsi:type="dcterms:W3CDTF">2010-08-09T08:56:54Z</dcterms:modified>
</cp:coreProperties>
</file>