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96" r:id="rId6"/>
    <p:sldId id="297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A8FB-354E-4CEC-ADF7-35F44DEA6138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E251-E9FF-47F5-9A23-E4C9B430637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HANDOFFS AND DROPPED</a:t>
            </a:r>
            <a:br>
              <a:rPr lang="en-IN" b="1" dirty="0" smtClean="0"/>
            </a:br>
            <a:r>
              <a:rPr lang="en-IN" b="1" dirty="0" smtClean="0"/>
              <a:t>CALLS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92869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Unit - 7</a:t>
            </a:r>
            <a:endParaRPr lang="en-IN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- 2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C/I at the cell boundary for handoff should be at a level, 18 dB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- 1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Location </a:t>
            </a:r>
            <a:r>
              <a:rPr lang="en-IN" dirty="0">
                <a:latin typeface="Tahoma" pitchFamily="34" charset="0"/>
                <a:ea typeface="Tahoma" pitchFamily="34" charset="0"/>
                <a:cs typeface="Tahoma" pitchFamily="34" charset="0"/>
              </a:rPr>
              <a:t>receiver at each cell site</a:t>
            </a:r>
            <a:endParaRPr lang="en-I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Received </a:t>
            </a:r>
            <a:r>
              <a:rPr lang="en-IN" dirty="0">
                <a:latin typeface="Tahoma" pitchFamily="34" charset="0"/>
                <a:ea typeface="Tahoma" pitchFamily="34" charset="0"/>
                <a:cs typeface="Tahoma" pitchFamily="34" charset="0"/>
              </a:rPr>
              <a:t>signal strength (RSS)</a:t>
            </a:r>
          </a:p>
          <a:p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RSS </a:t>
            </a:r>
            <a:r>
              <a:rPr lang="en-IN" dirty="0">
                <a:latin typeface="Tahoma" pitchFamily="34" charset="0"/>
                <a:ea typeface="Tahoma" pitchFamily="34" charset="0"/>
                <a:cs typeface="Tahoma" pitchFamily="34" charset="0"/>
              </a:rPr>
              <a:t>= C + 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situations may occur</a:t>
            </a:r>
          </a:p>
          <a:p>
            <a:pPr lvl="1"/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more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Less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accurate</a:t>
            </a:r>
            <a:endParaRPr lang="en-IN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- 2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Carrier to Interference Ratio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situations occur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 Less</a:t>
            </a:r>
          </a:p>
          <a:p>
            <a:pPr lvl="1"/>
            <a:r>
              <a:rPr lang="en-I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more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57430"/>
            <a:ext cx="22841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Determining the Probability </a:t>
            </a:r>
            <a:r>
              <a:rPr lang="en-IN" b="1" dirty="0"/>
              <a:t>of Requirement for </a:t>
            </a:r>
            <a:r>
              <a:rPr lang="en-IN" b="1" dirty="0" smtClean="0"/>
              <a:t>Handoffs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71472" y="0"/>
            <a:ext cx="7572429" cy="6653232"/>
            <a:chOff x="571472" y="0"/>
            <a:chExt cx="7572429" cy="6653232"/>
          </a:xfrm>
        </p:grpSpPr>
        <p:grpSp>
          <p:nvGrpSpPr>
            <p:cNvPr id="7" name="Group 6"/>
            <p:cNvGrpSpPr/>
            <p:nvPr/>
          </p:nvGrpSpPr>
          <p:grpSpPr>
            <a:xfrm>
              <a:off x="670247" y="0"/>
              <a:ext cx="7473654" cy="6643710"/>
              <a:chOff x="670246" y="0"/>
              <a:chExt cx="7894995" cy="6858000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0246" y="0"/>
                <a:ext cx="7759406" cy="685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71934" y="2600344"/>
                <a:ext cx="4095750" cy="3543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714876" y="1051423"/>
                <a:ext cx="3850365" cy="1877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472" y="928670"/>
              <a:ext cx="647700" cy="501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85984" y="6215082"/>
              <a:ext cx="3810000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57241" y="1704982"/>
            <a:ext cx="6958031" cy="2724150"/>
            <a:chOff x="757241" y="1704982"/>
            <a:chExt cx="6958031" cy="272415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57797" y="1704982"/>
              <a:ext cx="2657475" cy="272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7241" y="1714488"/>
              <a:ext cx="4314825" cy="270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s.ucla.edu/ST/images/handoff.gif"/>
          <p:cNvPicPr>
            <a:picLocks noChangeAspect="1" noChangeArrowheads="1"/>
          </p:cNvPicPr>
          <p:nvPr/>
        </p:nvPicPr>
        <p:blipFill>
          <a:blip r:embed="rId2"/>
          <a:srcRect r="52760"/>
          <a:stretch>
            <a:fillRect/>
          </a:stretch>
        </p:blipFill>
        <p:spPr bwMode="auto">
          <a:xfrm>
            <a:off x="1785918" y="642918"/>
            <a:ext cx="5214974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cs.ucla.edu/ST/images/handoff.gif"/>
          <p:cNvPicPr>
            <a:picLocks noChangeAspect="1" noChangeArrowheads="1"/>
          </p:cNvPicPr>
          <p:nvPr/>
        </p:nvPicPr>
        <p:blipFill>
          <a:blip r:embed="rId2"/>
          <a:srcRect l="48387"/>
          <a:stretch>
            <a:fillRect/>
          </a:stretch>
        </p:blipFill>
        <p:spPr bwMode="auto">
          <a:xfrm>
            <a:off x="1355613" y="500042"/>
            <a:ext cx="5859593" cy="5836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Handoff – Make Before Break</a:t>
            </a:r>
          </a:p>
          <a:p>
            <a:r>
              <a:rPr lang="en-US" dirty="0" smtClean="0"/>
              <a:t>Hard Handoff – </a:t>
            </a:r>
            <a:r>
              <a:rPr lang="en-IN" dirty="0" smtClean="0"/>
              <a:t>Break Before Make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Number of Hard Handoffs Per Call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0.2 handoff per call in a 16- to 24-km cell</a:t>
            </a:r>
          </a:p>
          <a:p>
            <a:r>
              <a:rPr lang="en-IN" dirty="0"/>
              <a:t>1–2 handoffs per call in a 3.2- to 8-km cell</a:t>
            </a:r>
          </a:p>
          <a:p>
            <a:r>
              <a:rPr lang="en-IN" dirty="0"/>
              <a:t>3–4 handoffs per call in a 1.6- to 3.2-km cell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Why </a:t>
            </a:r>
            <a:r>
              <a:rPr lang="en-IN" b="1" dirty="0" smtClean="0"/>
              <a:t>Handoffs?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Handoff – voice channel</a:t>
            </a:r>
          </a:p>
          <a:p>
            <a:r>
              <a:rPr lang="en-US" dirty="0" smtClean="0"/>
              <a:t>Paging channels – Common Control channels</a:t>
            </a:r>
          </a:p>
          <a:p>
            <a:r>
              <a:rPr lang="en-IN" dirty="0"/>
              <a:t>value </a:t>
            </a:r>
            <a:r>
              <a:rPr lang="en-IN" dirty="0" smtClean="0"/>
              <a:t>of implementing </a:t>
            </a:r>
            <a:r>
              <a:rPr lang="en-IN" dirty="0"/>
              <a:t>handoffs </a:t>
            </a:r>
            <a:endParaRPr lang="en-IN" dirty="0" smtClean="0"/>
          </a:p>
          <a:p>
            <a:r>
              <a:rPr lang="en-IN" dirty="0" smtClean="0"/>
              <a:t>size </a:t>
            </a:r>
            <a:r>
              <a:rPr lang="en-IN" dirty="0"/>
              <a:t>of the </a:t>
            </a:r>
            <a:r>
              <a:rPr lang="en-IN" dirty="0" smtClean="0"/>
              <a:t>cell</a:t>
            </a:r>
          </a:p>
          <a:p>
            <a:r>
              <a:rPr lang="en-IN" dirty="0"/>
              <a:t>people talk </a:t>
            </a:r>
            <a:r>
              <a:rPr lang="en-IN" dirty="0" smtClean="0"/>
              <a:t>longer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i="1" dirty="0"/>
              <a:t>INITIATION OF A </a:t>
            </a:r>
            <a:r>
              <a:rPr lang="en-IN" b="1" i="1" dirty="0" smtClean="0"/>
              <a:t>HANDOFF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 OF HANDOFF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Signal </a:t>
            </a:r>
            <a:r>
              <a:rPr lang="en-IN" dirty="0"/>
              <a:t>strength </a:t>
            </a:r>
            <a:r>
              <a:rPr lang="en-IN" dirty="0" smtClean="0"/>
              <a:t>- reverse </a:t>
            </a:r>
            <a:r>
              <a:rPr lang="en-IN" dirty="0"/>
              <a:t>voice </a:t>
            </a:r>
            <a:r>
              <a:rPr lang="en-IN" dirty="0" smtClean="0"/>
              <a:t>channel</a:t>
            </a:r>
          </a:p>
          <a:p>
            <a:r>
              <a:rPr lang="en-IN" dirty="0" smtClean="0"/>
              <a:t>Threshold </a:t>
            </a:r>
            <a:r>
              <a:rPr lang="en-IN" dirty="0"/>
              <a:t>level </a:t>
            </a:r>
            <a:r>
              <a:rPr lang="en-IN" dirty="0" smtClean="0"/>
              <a:t>- minimum </a:t>
            </a:r>
            <a:r>
              <a:rPr lang="en-IN" dirty="0"/>
              <a:t>required voice </a:t>
            </a:r>
            <a:r>
              <a:rPr lang="en-IN" dirty="0" smtClean="0"/>
              <a:t>quality</a:t>
            </a:r>
          </a:p>
          <a:p>
            <a:r>
              <a:rPr lang="en-US" dirty="0" smtClean="0"/>
              <a:t>Cell site – MTSO</a:t>
            </a:r>
          </a:p>
          <a:p>
            <a:r>
              <a:rPr lang="en-US" dirty="0" smtClean="0"/>
              <a:t>Unnecessary Handoff</a:t>
            </a:r>
          </a:p>
          <a:p>
            <a:r>
              <a:rPr lang="en-US" dirty="0" smtClean="0"/>
              <a:t>Failure Handoff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-24"/>
            <a:ext cx="7572428" cy="682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959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57224" y="3929066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14348" y="4000504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smtClean="0"/>
              <a:t>The velocity of vehicle </a:t>
            </a:r>
            <a:r>
              <a:rPr lang="en-IN" sz="3200" i="1" dirty="0" smtClean="0"/>
              <a:t>V and the </a:t>
            </a:r>
            <a:r>
              <a:rPr lang="en-IN" sz="3200" i="1" dirty="0" err="1" smtClean="0"/>
              <a:t>pathloss</a:t>
            </a:r>
            <a:r>
              <a:rPr lang="en-IN" sz="3200" i="1" dirty="0" smtClean="0"/>
              <a:t> slope γ , can be </a:t>
            </a:r>
            <a:r>
              <a:rPr lang="en-IN" sz="3200" dirty="0" smtClean="0"/>
              <a:t>used to determine the value of </a:t>
            </a:r>
            <a:r>
              <a:rPr lang="el-GR" sz="3200" dirty="0" smtClean="0"/>
              <a:t>Δ</a:t>
            </a:r>
            <a:r>
              <a:rPr lang="en-IN" sz="3200" dirty="0" smtClean="0"/>
              <a:t> </a:t>
            </a:r>
            <a:r>
              <a:rPr lang="en-IN" sz="3200" i="1" dirty="0" smtClean="0"/>
              <a:t> dynamically</a:t>
            </a:r>
            <a:endParaRPr lang="en-IN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Two </a:t>
            </a:r>
            <a:r>
              <a:rPr lang="en-IN" b="1" dirty="0"/>
              <a:t>circumstances where handoffs are necessary but cannot be </a:t>
            </a:r>
            <a:r>
              <a:rPr lang="en-IN" b="1" dirty="0" smtClean="0"/>
              <a:t>made</a:t>
            </a:r>
            <a:endParaRPr lang="en-IN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When the </a:t>
            </a:r>
            <a:r>
              <a:rPr lang="en-IN" dirty="0"/>
              <a:t>mobile unit is located at a signal-strength hole within a cell but not at the boundary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When </a:t>
            </a:r>
            <a:r>
              <a:rPr lang="en-IN" dirty="0"/>
              <a:t>the mobile unit approaches a cell boundary but no channels in </a:t>
            </a:r>
            <a:r>
              <a:rPr lang="en-IN" dirty="0" smtClean="0"/>
              <a:t>the new </a:t>
            </a:r>
            <a:r>
              <a:rPr lang="en-IN" dirty="0"/>
              <a:t>cell are available.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DELAYING A HANDOFF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Two-Level Handoff Algorithm</a:t>
            </a:r>
          </a:p>
          <a:p>
            <a:r>
              <a:rPr lang="en-IN" dirty="0" smtClean="0"/>
              <a:t>Advantage of Delayed Handoffs</a:t>
            </a:r>
          </a:p>
          <a:p>
            <a:pPr lvl="1"/>
            <a:r>
              <a:rPr lang="en-US" dirty="0" smtClean="0"/>
              <a:t>Switching processor</a:t>
            </a:r>
          </a:p>
          <a:p>
            <a:pPr lvl="1"/>
            <a:r>
              <a:rPr lang="en-US" dirty="0" smtClean="0"/>
              <a:t>Interference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2926" y="0"/>
            <a:ext cx="6462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3999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/>
          <a:p>
            <a:r>
              <a:rPr lang="en-IN" b="1" i="1" dirty="0" smtClean="0"/>
              <a:t>FORCED HANDOFFS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2786058"/>
            <a:ext cx="8858312" cy="1752600"/>
          </a:xfrm>
        </p:spPr>
        <p:txBody>
          <a:bodyPr>
            <a:normAutofit fontScale="92500"/>
          </a:bodyPr>
          <a:lstStyle/>
          <a:p>
            <a:pPr algn="just"/>
            <a:r>
              <a:rPr lang="en-IN" i="1" dirty="0" smtClean="0">
                <a:solidFill>
                  <a:schemeClr val="tx1"/>
                </a:solidFill>
              </a:rPr>
              <a:t>A </a:t>
            </a:r>
            <a:r>
              <a:rPr lang="en-IN" b="1" i="1" dirty="0" smtClean="0">
                <a:solidFill>
                  <a:schemeClr val="tx1"/>
                </a:solidFill>
              </a:rPr>
              <a:t>forced handoff </a:t>
            </a:r>
            <a:r>
              <a:rPr lang="en-IN" i="1" dirty="0" smtClean="0">
                <a:solidFill>
                  <a:schemeClr val="tx1"/>
                </a:solidFill>
              </a:rPr>
              <a:t>is defined as a handoff that would normally occur but is prevented from happening, or a handoff that should not occur but is forced to happen.</a:t>
            </a:r>
            <a:endParaRPr lang="en-IN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Handoff is needed in two situations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Controlling a Handoff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By cell site – threshold level - variation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By MSC</a:t>
            </a:r>
            <a:endParaRPr lang="en-IN" dirty="0" smtClean="0"/>
          </a:p>
          <a:p>
            <a:r>
              <a:rPr lang="en-IN" dirty="0" smtClean="0"/>
              <a:t>Creating a </a:t>
            </a:r>
            <a:r>
              <a:rPr lang="en-IN" dirty="0" err="1" smtClean="0"/>
              <a:t>Handof</a:t>
            </a:r>
            <a:endParaRPr lang="en-IN" dirty="0" smtClean="0"/>
          </a:p>
          <a:p>
            <a:pPr lvl="1">
              <a:buFont typeface="Wingdings" pitchFamily="2" charset="2"/>
              <a:buChar char="§"/>
            </a:pPr>
            <a:r>
              <a:rPr lang="en-IN" dirty="0" smtClean="0"/>
              <a:t>MSC ordering </a:t>
            </a:r>
            <a:r>
              <a:rPr lang="en-IN" dirty="0" err="1" smtClean="0"/>
              <a:t>Cellsite</a:t>
            </a:r>
            <a:r>
              <a:rPr lang="en-IN" dirty="0" smtClean="0"/>
              <a:t> – threshold level increase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QUEUING OF HANDOFFS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Queuing of handoffs is more effective than two-threshold-level handoffs</a:t>
            </a:r>
          </a:p>
          <a:p>
            <a:r>
              <a:rPr lang="en-IN" dirty="0" smtClean="0"/>
              <a:t>1/</a:t>
            </a:r>
            <a:r>
              <a:rPr lang="en-IN" i="1" dirty="0" smtClean="0"/>
              <a:t>μ - average calling time in seconds, including </a:t>
            </a:r>
            <a:r>
              <a:rPr lang="en-IN" b="1" i="1" dirty="0" smtClean="0"/>
              <a:t>new calls </a:t>
            </a:r>
            <a:r>
              <a:rPr lang="en-IN" i="1" dirty="0" smtClean="0"/>
              <a:t>and </a:t>
            </a:r>
            <a:r>
              <a:rPr lang="en-IN" b="1" i="1" dirty="0" smtClean="0"/>
              <a:t>handoff calls</a:t>
            </a:r>
            <a:r>
              <a:rPr lang="en-IN" i="1" dirty="0" smtClean="0"/>
              <a:t> in each </a:t>
            </a:r>
            <a:r>
              <a:rPr lang="en-IN" dirty="0" smtClean="0"/>
              <a:t>cell</a:t>
            </a:r>
          </a:p>
          <a:p>
            <a:r>
              <a:rPr lang="en-IN" i="1" dirty="0" smtClean="0"/>
              <a:t>λ1 - arrival rate (λ1 calls per second) for originating calls</a:t>
            </a:r>
          </a:p>
          <a:p>
            <a:r>
              <a:rPr lang="el-GR" i="1" dirty="0" smtClean="0"/>
              <a:t>Λ</a:t>
            </a:r>
            <a:r>
              <a:rPr lang="en-IN" i="1" dirty="0" smtClean="0"/>
              <a:t>2 - arrival rate (λ2 handoff calls per second) for handoff calls</a:t>
            </a:r>
          </a:p>
          <a:p>
            <a:r>
              <a:rPr lang="en-IN" i="1" dirty="0" smtClean="0"/>
              <a:t>M1- size of queue for originating calls</a:t>
            </a:r>
          </a:p>
          <a:p>
            <a:r>
              <a:rPr lang="en-IN" i="1" dirty="0" smtClean="0"/>
              <a:t>M2 -size of queue for handoff calls</a:t>
            </a:r>
          </a:p>
          <a:p>
            <a:r>
              <a:rPr lang="en-IN" i="1" dirty="0" smtClean="0"/>
              <a:t>N- number of voice channels</a:t>
            </a:r>
          </a:p>
          <a:p>
            <a:r>
              <a:rPr lang="en-IN" i="1" dirty="0" smtClean="0"/>
              <a:t>a =(</a:t>
            </a:r>
            <a:r>
              <a:rPr lang="el-GR" i="1" dirty="0" smtClean="0"/>
              <a:t>λ1 + λ2)/μ</a:t>
            </a:r>
          </a:p>
          <a:p>
            <a:r>
              <a:rPr lang="en-IN" i="1" dirty="0" smtClean="0"/>
              <a:t>b1 =</a:t>
            </a:r>
            <a:r>
              <a:rPr lang="el-GR" i="1" dirty="0" smtClean="0"/>
              <a:t>λ1/μ</a:t>
            </a:r>
          </a:p>
          <a:p>
            <a:r>
              <a:rPr lang="en-IN" i="1" dirty="0" smtClean="0"/>
              <a:t>b2= </a:t>
            </a:r>
            <a:r>
              <a:rPr lang="el-GR" i="1" dirty="0" smtClean="0"/>
              <a:t>λ2/μ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–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No queuing on either the originating calls or the handoff calls</a:t>
            </a:r>
          </a:p>
          <a:p>
            <a:r>
              <a:rPr lang="en-IN" dirty="0" smtClean="0"/>
              <a:t>The blocking for either an originating call or a handoff call is</a:t>
            </a:r>
          </a:p>
          <a:p>
            <a:endParaRPr lang="en-IN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786454"/>
            <a:ext cx="7429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3071802" y="4000504"/>
            <a:ext cx="5143536" cy="1320638"/>
            <a:chOff x="3071802" y="4000504"/>
            <a:chExt cx="5143536" cy="1320638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1802" y="4000504"/>
              <a:ext cx="2571768" cy="132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15206" y="4429132"/>
              <a:ext cx="100013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Group 10"/>
          <p:cNvGrpSpPr/>
          <p:nvPr/>
        </p:nvGrpSpPr>
        <p:grpSpPr>
          <a:xfrm>
            <a:off x="4214810" y="5429264"/>
            <a:ext cx="3905275" cy="1095375"/>
            <a:chOff x="4214810" y="5429264"/>
            <a:chExt cx="3905275" cy="109537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4810" y="5429264"/>
              <a:ext cx="2371725" cy="109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358082" y="5857892"/>
              <a:ext cx="762003" cy="402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Queuing the originating calls but not the handoff calls</a:t>
            </a:r>
          </a:p>
          <a:p>
            <a:r>
              <a:rPr lang="en-IN" dirty="0" smtClean="0"/>
              <a:t>The blocking probability for originating calls is</a:t>
            </a:r>
            <a:endParaRPr lang="en-IN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214950"/>
            <a:ext cx="733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2928926" y="3357562"/>
            <a:ext cx="4857784" cy="1129217"/>
            <a:chOff x="2928926" y="3357562"/>
            <a:chExt cx="4857784" cy="112921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3357562"/>
              <a:ext cx="3286148" cy="1129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16" y="3714752"/>
              <a:ext cx="928694" cy="41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9"/>
          <p:cNvGrpSpPr/>
          <p:nvPr/>
        </p:nvGrpSpPr>
        <p:grpSpPr>
          <a:xfrm>
            <a:off x="2500297" y="4786322"/>
            <a:ext cx="6025963" cy="1785950"/>
            <a:chOff x="2500297" y="4786322"/>
            <a:chExt cx="6025963" cy="178595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00297" y="4786322"/>
              <a:ext cx="6025963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15140" y="6072206"/>
              <a:ext cx="1148800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-2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blocking probability for handoff calls is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2643173" y="2786058"/>
            <a:ext cx="5072107" cy="1785950"/>
            <a:chOff x="2643173" y="2786058"/>
            <a:chExt cx="5072107" cy="17859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3173" y="2786058"/>
              <a:ext cx="4495367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29387" y="4071942"/>
              <a:ext cx="128589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71744"/>
            <a:ext cx="2949401" cy="133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28974" y="4624400"/>
            <a:ext cx="4255832" cy="11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357290" y="2071678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Queuing the handoff calls but not the originating calls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POWER-DIFFERENCE HANDOFFS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power difference (∆)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738965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845" y="3500438"/>
            <a:ext cx="874487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258"/>
          <a:stretch>
            <a:fillRect/>
          </a:stretch>
        </p:blipFill>
        <p:spPr bwMode="auto">
          <a:xfrm>
            <a:off x="142844" y="0"/>
            <a:ext cx="8786874" cy="685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Coverage Cells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056" y="2143116"/>
            <a:ext cx="9190105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47" y="-24"/>
            <a:ext cx="6869859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Two Decision-Making Parameters of Handoff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Two Decision-Making Parameters of Handoff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Based </a:t>
            </a:r>
            <a:r>
              <a:rPr lang="en-IN" sz="3600" dirty="0"/>
              <a:t>on </a:t>
            </a:r>
            <a:endParaRPr lang="en-IN" sz="3600" dirty="0" smtClean="0"/>
          </a:p>
          <a:p>
            <a:pPr lvl="1"/>
            <a:r>
              <a:rPr lang="en-IN" sz="3200" dirty="0" smtClean="0"/>
              <a:t>signal strength</a:t>
            </a:r>
          </a:p>
          <a:p>
            <a:pPr lvl="1"/>
            <a:r>
              <a:rPr lang="en-IN" sz="3200" dirty="0" smtClean="0"/>
              <a:t>carrier-to-interference </a:t>
            </a:r>
            <a:r>
              <a:rPr lang="en-IN" sz="3200" dirty="0"/>
              <a:t>ratio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-1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4000" dirty="0"/>
              <a:t>the signal-strength threshold level for handoff is </a:t>
            </a:r>
            <a:endParaRPr lang="en-IN" sz="4000" dirty="0" smtClean="0"/>
          </a:p>
          <a:p>
            <a:pPr>
              <a:buNone/>
            </a:pPr>
            <a:r>
              <a:rPr lang="en-IN" dirty="0" smtClean="0"/>
              <a:t>−</a:t>
            </a:r>
            <a:r>
              <a:rPr lang="en-IN" dirty="0"/>
              <a:t>100 </a:t>
            </a:r>
            <a:r>
              <a:rPr lang="en-IN" dirty="0" err="1" smtClean="0"/>
              <a:t>dBm</a:t>
            </a:r>
            <a:r>
              <a:rPr lang="en-IN" dirty="0" smtClean="0"/>
              <a:t> – noise-limited </a:t>
            </a:r>
            <a:r>
              <a:rPr lang="en-IN" dirty="0"/>
              <a:t>systems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−</a:t>
            </a:r>
            <a:r>
              <a:rPr lang="en-IN" dirty="0"/>
              <a:t>95 </a:t>
            </a:r>
            <a:r>
              <a:rPr lang="en-IN" dirty="0" err="1"/>
              <a:t>dBm</a:t>
            </a:r>
            <a:r>
              <a:rPr lang="en-IN" dirty="0"/>
              <a:t> </a:t>
            </a:r>
            <a:r>
              <a:rPr lang="en-IN" dirty="0" smtClean="0"/>
              <a:t>– </a:t>
            </a:r>
            <a:r>
              <a:rPr lang="en-IN" dirty="0"/>
              <a:t>interference-limited </a:t>
            </a:r>
            <a:r>
              <a:rPr lang="en-IN" dirty="0" smtClean="0"/>
              <a:t>systems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523</Words>
  <Application>Microsoft Office PowerPoint</Application>
  <PresentationFormat>On-screen Show (4:3)</PresentationFormat>
  <Paragraphs>95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HANDOFFS AND DROPPED CALLS</vt:lpstr>
      <vt:lpstr>Why Handoffs?</vt:lpstr>
      <vt:lpstr>Handoff is needed in two situations</vt:lpstr>
      <vt:lpstr>Slide 4</vt:lpstr>
      <vt:lpstr>Signal Coverage Cells</vt:lpstr>
      <vt:lpstr>Slide 6</vt:lpstr>
      <vt:lpstr>Two Decision-Making Parameters of Handoff</vt:lpstr>
      <vt:lpstr>Two Decision-Making Parameters of Handoff</vt:lpstr>
      <vt:lpstr>Type -1</vt:lpstr>
      <vt:lpstr>Type - 2</vt:lpstr>
      <vt:lpstr>Type - 1</vt:lpstr>
      <vt:lpstr>Type - 2</vt:lpstr>
      <vt:lpstr>Determining the Probability of Requirement for Handoffs</vt:lpstr>
      <vt:lpstr>Slide 14</vt:lpstr>
      <vt:lpstr>Slide 15</vt:lpstr>
      <vt:lpstr>Slide 16</vt:lpstr>
      <vt:lpstr>Slide 17</vt:lpstr>
      <vt:lpstr>Handoff</vt:lpstr>
      <vt:lpstr>Number of Hard Handoffs Per Call</vt:lpstr>
      <vt:lpstr>INITIATION OF A HANDOFF</vt:lpstr>
      <vt:lpstr>INITIATION OF HANDOFF</vt:lpstr>
      <vt:lpstr>Slide 22</vt:lpstr>
      <vt:lpstr>Slide 23</vt:lpstr>
      <vt:lpstr>Two circumstances where handoffs are necessary but cannot be made</vt:lpstr>
      <vt:lpstr>Situations</vt:lpstr>
      <vt:lpstr>DELAYING A HANDOFF</vt:lpstr>
      <vt:lpstr>Slide 27</vt:lpstr>
      <vt:lpstr>Slide 28</vt:lpstr>
      <vt:lpstr>FORCED HANDOFFS</vt:lpstr>
      <vt:lpstr>Handoff</vt:lpstr>
      <vt:lpstr>QUEUING OF HANDOFFS</vt:lpstr>
      <vt:lpstr>Case – 1</vt:lpstr>
      <vt:lpstr>Case-2</vt:lpstr>
      <vt:lpstr>Case -2</vt:lpstr>
      <vt:lpstr>Case-3</vt:lpstr>
      <vt:lpstr>POWER-DIFFERENCE HANDOFFS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HANDOFFS AND DROPPED CALLS</dc:title>
  <dc:creator>PRIYAKANTH</dc:creator>
  <cp:lastModifiedBy>ECE</cp:lastModifiedBy>
  <cp:revision>117</cp:revision>
  <dcterms:created xsi:type="dcterms:W3CDTF">2010-09-08T12:50:39Z</dcterms:created>
  <dcterms:modified xsi:type="dcterms:W3CDTF">2010-09-22T04:30:15Z</dcterms:modified>
</cp:coreProperties>
</file>