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8" r:id="rId11"/>
    <p:sldId id="269" r:id="rId12"/>
    <p:sldId id="291" r:id="rId13"/>
    <p:sldId id="292" r:id="rId14"/>
    <p:sldId id="293" r:id="rId15"/>
    <p:sldId id="270" r:id="rId16"/>
    <p:sldId id="290" r:id="rId17"/>
    <p:sldId id="271" r:id="rId18"/>
    <p:sldId id="263" r:id="rId19"/>
    <p:sldId id="264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7A06-438E-4893-8E6F-1CD42E112A21}" type="datetimeFigureOut">
              <a:rPr lang="en-US" smtClean="0"/>
              <a:pPr/>
              <a:t>10/5/2010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54B1D-C443-4314-84F4-6C660950C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/>
              <a:t>GLOBAL SYSTEM FOR MOBILE (GSM)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/>
              <a:t>The Mobile </a:t>
            </a:r>
            <a:r>
              <a:rPr lang="en-IN" b="1" i="1" dirty="0" smtClean="0"/>
              <a:t>Station</a:t>
            </a:r>
          </a:p>
          <a:p>
            <a:r>
              <a:rPr lang="en-IN" b="1" i="1" dirty="0"/>
              <a:t>Base Station </a:t>
            </a:r>
            <a:r>
              <a:rPr lang="en-IN" b="1" i="1" dirty="0" smtClean="0"/>
              <a:t>Subsystem</a:t>
            </a:r>
          </a:p>
          <a:p>
            <a:r>
              <a:rPr lang="en-IN" b="1" i="1" dirty="0"/>
              <a:t>Network and Switching </a:t>
            </a:r>
            <a:r>
              <a:rPr lang="en-IN" b="1" i="1" dirty="0" smtClean="0"/>
              <a:t>Subsystem</a:t>
            </a:r>
          </a:p>
          <a:p>
            <a:r>
              <a:rPr lang="en-IN" b="1" i="1" dirty="0"/>
              <a:t>Operation Subsystem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Transmission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Mode (Normal Mode)</a:t>
            </a:r>
            <a:endParaRPr lang="en-IN" dirty="0" smtClean="0"/>
          </a:p>
          <a:p>
            <a:r>
              <a:rPr lang="en-IN" dirty="0" smtClean="0"/>
              <a:t>Discontinuous transmission (DTX)</a:t>
            </a:r>
          </a:p>
          <a:p>
            <a:r>
              <a:rPr lang="en-IN" dirty="0" smtClean="0"/>
              <a:t>Voice Activity Device (VAD)</a:t>
            </a:r>
          </a:p>
          <a:p>
            <a:r>
              <a:rPr lang="en-IN" dirty="0" smtClean="0"/>
              <a:t>Silence Detection (SID) frame</a:t>
            </a:r>
          </a:p>
          <a:p>
            <a:r>
              <a:rPr lang="en-IN" dirty="0" smtClean="0"/>
              <a:t>Artificial noise or Comfort noise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Total Silence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N" dirty="0" smtClean="0"/>
              <a:t>The listener may believe that the transmission has been lost, and therefore hang up prematurely.</a:t>
            </a:r>
          </a:p>
          <a:p>
            <a:pPr lvl="1"/>
            <a:r>
              <a:rPr lang="en-IN" dirty="0" smtClean="0"/>
              <a:t>The speech may sound "choppy“ and difficult to understand.</a:t>
            </a:r>
          </a:p>
          <a:p>
            <a:pPr lvl="1"/>
            <a:r>
              <a:rPr lang="en-IN" dirty="0" smtClean="0"/>
              <a:t>The sudden change in sound level can be jarring to the listener.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/>
              <a:t>Transmission Rates in Speech Coding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r>
              <a:rPr lang="en-IN" b="1" i="1" dirty="0" smtClean="0"/>
              <a:t>Toll quality </a:t>
            </a:r>
            <a:r>
              <a:rPr lang="en-IN" i="1" dirty="0" smtClean="0"/>
              <a:t>(4&lt;MOS&lt;4.5)</a:t>
            </a:r>
          </a:p>
          <a:p>
            <a:r>
              <a:rPr lang="en-IN" dirty="0" smtClean="0"/>
              <a:t>Frequency range is 200 to 3200 Hz</a:t>
            </a:r>
          </a:p>
          <a:p>
            <a:r>
              <a:rPr lang="en-IN" dirty="0" smtClean="0"/>
              <a:t>Signal-to-Noise ratio &gt;= 30 dB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/>
              <a:t>Transmission Rates in Speech Coding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Commentary quality </a:t>
            </a:r>
            <a:r>
              <a:rPr lang="en-IN" i="1" dirty="0" smtClean="0"/>
              <a:t>(MOS &gt; 4.5)</a:t>
            </a:r>
          </a:p>
          <a:p>
            <a:r>
              <a:rPr lang="en-IN" dirty="0" smtClean="0"/>
              <a:t>Bit rates exceeding 64 kbps</a:t>
            </a:r>
          </a:p>
          <a:p>
            <a:r>
              <a:rPr lang="en-IN" b="1" i="1" dirty="0" smtClean="0"/>
              <a:t>Communications quality</a:t>
            </a:r>
            <a:r>
              <a:rPr lang="en-IN" dirty="0" smtClean="0"/>
              <a:t>(</a:t>
            </a:r>
            <a:r>
              <a:rPr lang="en-IN" i="1" dirty="0" smtClean="0"/>
              <a:t>3 &lt; MMOS &lt; 4)</a:t>
            </a:r>
          </a:p>
          <a:p>
            <a:r>
              <a:rPr lang="en-IN" dirty="0" smtClean="0"/>
              <a:t>Bit rates &lt; 16 kbps</a:t>
            </a:r>
          </a:p>
          <a:p>
            <a:r>
              <a:rPr lang="en-IN" dirty="0" smtClean="0"/>
              <a:t>7.2 to 9.6 kbps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/>
              <a:t>Transmission Rates in Speech Coding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Synthetic quality </a:t>
            </a:r>
            <a:r>
              <a:rPr lang="en-IN" i="1" dirty="0" smtClean="0"/>
              <a:t>(2.5 &lt; MOS &lt; 3)</a:t>
            </a:r>
          </a:p>
          <a:p>
            <a:r>
              <a:rPr lang="en-IN" dirty="0" smtClean="0"/>
              <a:t>4.8 kbps and below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Data Service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Highest data rate is 9.6 kbps</a:t>
            </a:r>
          </a:p>
          <a:p>
            <a:r>
              <a:rPr lang="en-IN" dirty="0" smtClean="0"/>
              <a:t>Transparent (T) mode</a:t>
            </a:r>
          </a:p>
          <a:p>
            <a:r>
              <a:rPr lang="en-IN" dirty="0" smtClean="0"/>
              <a:t>Non-Transparent (NT) mode</a:t>
            </a:r>
          </a:p>
          <a:p>
            <a:r>
              <a:rPr lang="en-IN" dirty="0" smtClean="0"/>
              <a:t>Automatic Repeat Request (ARQ)</a:t>
            </a:r>
          </a:p>
          <a:p>
            <a:r>
              <a:rPr lang="en-IN" sz="2800" dirty="0" smtClean="0"/>
              <a:t>Interworking Function (IWF) at the network side</a:t>
            </a:r>
          </a:p>
          <a:p>
            <a:r>
              <a:rPr lang="en-IN" sz="2800" dirty="0" smtClean="0"/>
              <a:t>Terminal Adapting Function (TAF) at the terminal</a:t>
            </a:r>
          </a:p>
          <a:p>
            <a:r>
              <a:rPr lang="en-IN" dirty="0" smtClean="0"/>
              <a:t>Radio Link Protocol (RLP)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i="1" dirty="0" smtClean="0"/>
              <a:t>Stop-and-wait ARQ &amp; Selective retransmission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8477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" y="2852738"/>
            <a:ext cx="84010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143380"/>
            <a:ext cx="6934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Data transmission planes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End-to-end transmission—direct transmission through hard wire.</a:t>
            </a:r>
          </a:p>
          <a:p>
            <a:r>
              <a:rPr lang="en-IN" b="1" dirty="0" smtClean="0"/>
              <a:t>TAF to IWF transmission through subscriber units.</a:t>
            </a:r>
          </a:p>
          <a:p>
            <a:r>
              <a:rPr lang="en-IN" b="1" dirty="0" smtClean="0"/>
              <a:t>GSM radio transmission through subscriber units; acts like a voice call in the air.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Data transmission </a:t>
            </a:r>
            <a:r>
              <a:rPr lang="en-IN" b="1" dirty="0" smtClean="0"/>
              <a:t>planes</a:t>
            </a:r>
            <a:endParaRPr lang="en-IN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14554"/>
            <a:ext cx="880576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Interconnection with ISDN.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(</a:t>
            </a:r>
            <a:r>
              <a:rPr lang="en-IN" b="1" i="1" dirty="0"/>
              <a:t>a) PSTN user to ISDN </a:t>
            </a:r>
            <a:r>
              <a:rPr lang="en-IN" b="1" i="1" dirty="0" smtClean="0"/>
              <a:t>user</a:t>
            </a:r>
            <a:br>
              <a:rPr lang="en-IN" b="1" i="1" dirty="0" smtClean="0"/>
            </a:br>
            <a:r>
              <a:rPr lang="en-IN" b="1" i="1" dirty="0" smtClean="0"/>
              <a:t> </a:t>
            </a:r>
            <a:r>
              <a:rPr lang="en-IN" b="1" i="1" dirty="0"/>
              <a:t>(b) GSM user to ISDN user.</a:t>
            </a:r>
            <a:endParaRPr lang="en-I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143116"/>
            <a:ext cx="861649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/>
              <a:t>GLOBAL SYSTEM FOR MOBILE (GSM)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7"/>
            <a:ext cx="8485085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Radio Resource (RR)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channel allocation</a:t>
            </a:r>
          </a:p>
          <a:p>
            <a:r>
              <a:rPr lang="en-US" dirty="0" smtClean="0"/>
              <a:t>Three Management functions:</a:t>
            </a:r>
          </a:p>
          <a:p>
            <a:pPr lvl="1"/>
            <a:r>
              <a:rPr lang="en-IN" dirty="0" smtClean="0"/>
              <a:t>Location</a:t>
            </a:r>
          </a:p>
          <a:p>
            <a:pPr lvl="1"/>
            <a:r>
              <a:rPr lang="en-IN" dirty="0" smtClean="0"/>
              <a:t>Handover</a:t>
            </a:r>
          </a:p>
          <a:p>
            <a:pPr lvl="1"/>
            <a:r>
              <a:rPr lang="en-IN" dirty="0" smtClean="0"/>
              <a:t>Roaming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RR - Link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Signalling transfer information exchanges</a:t>
            </a:r>
          </a:p>
          <a:p>
            <a:r>
              <a:rPr lang="en-IN" b="1" dirty="0" smtClean="0"/>
              <a:t>Radio link protocol (RLP)</a:t>
            </a:r>
            <a:r>
              <a:rPr lang="en-IN" dirty="0" smtClean="0"/>
              <a:t>, </a:t>
            </a:r>
          </a:p>
          <a:p>
            <a:pPr lvl="1"/>
            <a:r>
              <a:rPr lang="en-IN" dirty="0" smtClean="0"/>
              <a:t>specified in GSM link access protocol over the radio link called </a:t>
            </a:r>
            <a:r>
              <a:rPr lang="en-IN" b="1" dirty="0" err="1" smtClean="0"/>
              <a:t>LAPDm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LAPD</a:t>
            </a:r>
            <a:r>
              <a:rPr lang="en-IN" dirty="0" smtClean="0"/>
              <a:t>, the link access protocol (LAP) adapted from </a:t>
            </a:r>
            <a:r>
              <a:rPr lang="en-IN" b="1" dirty="0" smtClean="0"/>
              <a:t>ISDN D channel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Message transfer part</a:t>
            </a:r>
            <a:r>
              <a:rPr lang="en-IN" dirty="0" smtClean="0"/>
              <a:t> (MTP), the protocols used for </a:t>
            </a:r>
            <a:r>
              <a:rPr lang="en-IN" dirty="0" err="1" smtClean="0"/>
              <a:t>signaling</a:t>
            </a:r>
            <a:r>
              <a:rPr lang="en-IN" dirty="0" smtClean="0"/>
              <a:t> transport on an SS7 network.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RR - Link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Radio Link Protocol’s </a:t>
            </a:r>
            <a:r>
              <a:rPr lang="en-IN" dirty="0" err="1" smtClean="0"/>
              <a:t>signaling</a:t>
            </a:r>
            <a:r>
              <a:rPr lang="en-IN" dirty="0" smtClean="0"/>
              <a:t> message rate is </a:t>
            </a:r>
            <a:r>
              <a:rPr lang="en-IN" b="1" dirty="0" smtClean="0"/>
              <a:t>22.8 kbps</a:t>
            </a:r>
          </a:p>
          <a:p>
            <a:pPr algn="just"/>
            <a:r>
              <a:rPr lang="en-IN" dirty="0" smtClean="0"/>
              <a:t>The </a:t>
            </a:r>
            <a:r>
              <a:rPr lang="en-IN" dirty="0" err="1" smtClean="0"/>
              <a:t>signaling</a:t>
            </a:r>
            <a:r>
              <a:rPr lang="en-IN" dirty="0" smtClean="0"/>
              <a:t> message rate on the other link protocol is </a:t>
            </a:r>
            <a:r>
              <a:rPr lang="en-IN" b="1" dirty="0" smtClean="0"/>
              <a:t>64 kbps</a:t>
            </a:r>
            <a:endParaRPr lang="en-IN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i="1" dirty="0" smtClean="0"/>
              <a:t>Interfaces Associated with Link Protocols</a:t>
            </a:r>
            <a:endParaRPr lang="en-IN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4636"/>
          <a:stretch>
            <a:fillRect/>
          </a:stretch>
        </p:blipFill>
        <p:spPr bwMode="auto">
          <a:xfrm>
            <a:off x="197430" y="2285992"/>
            <a:ext cx="8803726" cy="333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Non-call-related signals - Protocols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MAP/B Protocol between BSC and relay MSC</a:t>
            </a:r>
          </a:p>
          <a:p>
            <a:r>
              <a:rPr lang="en-IN" dirty="0" smtClean="0"/>
              <a:t>MAP/C Protocol between GMSC and an HLR</a:t>
            </a:r>
          </a:p>
          <a:p>
            <a:r>
              <a:rPr lang="en-IN" dirty="0" smtClean="0"/>
              <a:t>MAP/D Protocol between another MSC/VLR and HLR</a:t>
            </a:r>
          </a:p>
          <a:p>
            <a:r>
              <a:rPr lang="en-IN" dirty="0" smtClean="0"/>
              <a:t>MAP/E Protocol between MSCs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44241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Mobility Management (MM)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Location updates</a:t>
            </a:r>
          </a:p>
          <a:p>
            <a:r>
              <a:rPr lang="en-IN" dirty="0" smtClean="0"/>
              <a:t>Handovers </a:t>
            </a:r>
          </a:p>
          <a:p>
            <a:r>
              <a:rPr lang="en-IN" dirty="0" smtClean="0"/>
              <a:t>Roaming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Location Update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Home Public Land Mobile Network (PLMN).</a:t>
            </a:r>
          </a:p>
          <a:p>
            <a:r>
              <a:rPr lang="en-IN" dirty="0" smtClean="0"/>
              <a:t>Visited PLMN</a:t>
            </a:r>
          </a:p>
          <a:p>
            <a:endParaRPr lang="en-IN" dirty="0" smtClean="0"/>
          </a:p>
          <a:p>
            <a:r>
              <a:rPr lang="en-IN" dirty="0" smtClean="0"/>
              <a:t>PLMN selection process</a:t>
            </a:r>
          </a:p>
          <a:p>
            <a:pPr lvl="1"/>
            <a:r>
              <a:rPr lang="en-IN" dirty="0" smtClean="0"/>
              <a:t>Automatic mode (the network searches) </a:t>
            </a:r>
          </a:p>
          <a:p>
            <a:pPr lvl="1"/>
            <a:r>
              <a:rPr lang="en-IN" dirty="0" smtClean="0"/>
              <a:t>Manual mode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Cell Selection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Choosing the best cell from an MS depends on </a:t>
            </a:r>
            <a:r>
              <a:rPr lang="en-IN" b="1" dirty="0" smtClean="0"/>
              <a:t>three</a:t>
            </a:r>
            <a:r>
              <a:rPr lang="en-IN" dirty="0" smtClean="0"/>
              <a:t> factors: </a:t>
            </a:r>
          </a:p>
          <a:p>
            <a:pPr lvl="1" algn="just"/>
            <a:r>
              <a:rPr lang="en-IN" dirty="0" smtClean="0"/>
              <a:t>Level of the signal received by the mobile station</a:t>
            </a:r>
          </a:p>
          <a:p>
            <a:pPr lvl="1" algn="just"/>
            <a:r>
              <a:rPr lang="en-IN" dirty="0" smtClean="0"/>
              <a:t>Maximum transmission power of the mobile station</a:t>
            </a:r>
          </a:p>
          <a:p>
            <a:pPr lvl="1" algn="just"/>
            <a:r>
              <a:rPr lang="en-IN" dirty="0" smtClean="0"/>
              <a:t>Two parameters </a:t>
            </a:r>
            <a:r>
              <a:rPr lang="en-IN" i="1" dirty="0" smtClean="0"/>
              <a:t>p1 and p2 specified by the cell. This is called </a:t>
            </a:r>
            <a:r>
              <a:rPr lang="en-IN" dirty="0" smtClean="0"/>
              <a:t>the </a:t>
            </a:r>
            <a:r>
              <a:rPr lang="en-IN" i="1" dirty="0" smtClean="0"/>
              <a:t>C1 criterion.</a:t>
            </a: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Cell Selection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i="1" dirty="0" smtClean="0"/>
              <a:t>p1 = a value between −110 and −48 </a:t>
            </a:r>
            <a:r>
              <a:rPr lang="en-IN" i="1" dirty="0" err="1" smtClean="0"/>
              <a:t>dBm</a:t>
            </a:r>
            <a:endParaRPr lang="en-IN" i="1" dirty="0" smtClean="0"/>
          </a:p>
          <a:p>
            <a:r>
              <a:rPr lang="en-IN" i="1" dirty="0" smtClean="0"/>
              <a:t>p2 = a value between 13 and 43 </a:t>
            </a:r>
            <a:r>
              <a:rPr lang="en-IN" i="1" dirty="0" err="1" smtClean="0"/>
              <a:t>dBm</a:t>
            </a:r>
            <a:endParaRPr lang="en-IN" i="1" dirty="0" smtClean="0"/>
          </a:p>
          <a:p>
            <a:r>
              <a:rPr lang="en-IN" dirty="0" smtClean="0"/>
              <a:t>Both values of </a:t>
            </a:r>
            <a:r>
              <a:rPr lang="en-IN" i="1" dirty="0" smtClean="0"/>
              <a:t>p1 and p2 are broadcast from the cells.</a:t>
            </a:r>
          </a:p>
          <a:p>
            <a:r>
              <a:rPr lang="en-IN" i="1" dirty="0" smtClean="0"/>
              <a:t>B = p2 − maximum RF power of the MS</a:t>
            </a:r>
            <a:endParaRPr lang="pt-BR" i="1" dirty="0" smtClean="0"/>
          </a:p>
          <a:p>
            <a:r>
              <a:rPr lang="en-IN" i="1" dirty="0" smtClean="0"/>
              <a:t>A = received level average − p1</a:t>
            </a:r>
          </a:p>
          <a:p>
            <a:r>
              <a:rPr lang="pt-BR" i="1" dirty="0" smtClean="0"/>
              <a:t>C1 = A − max (B, 0)</a:t>
            </a:r>
          </a:p>
          <a:p>
            <a:r>
              <a:rPr lang="en-IN" dirty="0" smtClean="0"/>
              <a:t>MS maximum power = 29 to 43 </a:t>
            </a:r>
            <a:r>
              <a:rPr lang="en-IN" dirty="0" err="1" smtClean="0"/>
              <a:t>dBm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/>
              <a:t>Functional architecture and principal interfaces.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576673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Cell Selection Algorithm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SIM must be inserted.</a:t>
            </a:r>
          </a:p>
          <a:p>
            <a:r>
              <a:rPr lang="en-IN" dirty="0" smtClean="0"/>
              <a:t> The strongest </a:t>
            </a:r>
            <a:r>
              <a:rPr lang="en-IN" i="1" dirty="0" smtClean="0"/>
              <a:t>C1 is chosen by obtaining C1 from candidate cells; the C1 has to be higher</a:t>
            </a:r>
          </a:p>
          <a:p>
            <a:r>
              <a:rPr lang="en-IN" dirty="0" smtClean="0"/>
              <a:t>than 0.</a:t>
            </a:r>
          </a:p>
          <a:p>
            <a:r>
              <a:rPr lang="en-IN" dirty="0" smtClean="0"/>
              <a:t> All cells must not be barred from service.</a:t>
            </a: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Authentication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500990" cy="531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Encryption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572560" cy="524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i="1" dirty="0" smtClean="0"/>
              <a:t>User Identity Protection—Security Management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SIM (MS side) and AUC (network side)</a:t>
            </a:r>
          </a:p>
          <a:p>
            <a:r>
              <a:rPr lang="en-IN" dirty="0" smtClean="0"/>
              <a:t>Both sides perform A3 and A5 computations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Communication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Call Control</a:t>
            </a:r>
          </a:p>
          <a:p>
            <a:pPr lvl="2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Supplementary Services Management</a:t>
            </a:r>
          </a:p>
          <a:p>
            <a:pPr lvl="2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Short Message Service (SMS)</a:t>
            </a:r>
          </a:p>
          <a:p>
            <a:pPr lvl="3"/>
            <a:r>
              <a:rPr lang="en-IN" sz="3200" dirty="0" smtClean="0"/>
              <a:t>Mobile-originating short message</a:t>
            </a:r>
          </a:p>
          <a:p>
            <a:pPr lvl="3"/>
            <a:r>
              <a:rPr lang="en-IN" sz="3200" dirty="0" smtClean="0"/>
              <a:t>Mobile-terminating short message</a:t>
            </a:r>
            <a:endParaRPr lang="en-US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General Protocol Architecture of GSM</a:t>
            </a:r>
            <a:endParaRPr lang="en-IN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1"/>
            <a:ext cx="8072494" cy="503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The key role of the GMSC for a domestic call</a:t>
            </a:r>
            <a:endParaRPr lang="en-IN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877296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The provision of the MSRN for an international call</a:t>
            </a:r>
            <a:endParaRPr lang="en-IN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214421"/>
            <a:ext cx="8858312" cy="497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Subscription Management</a:t>
            </a:r>
          </a:p>
          <a:p>
            <a:r>
              <a:rPr lang="en-US" dirty="0" smtClean="0"/>
              <a:t>Billing &amp; </a:t>
            </a:r>
            <a:r>
              <a:rPr lang="en-US" dirty="0" smtClean="0"/>
              <a:t>Accounting</a:t>
            </a:r>
          </a:p>
          <a:p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Minimizing failures</a:t>
            </a:r>
          </a:p>
          <a:p>
            <a:pPr lvl="1"/>
            <a:r>
              <a:rPr lang="en-US" dirty="0" smtClean="0"/>
              <a:t>Monitoring operations &amp; improper operation situations </a:t>
            </a:r>
          </a:p>
          <a:p>
            <a:r>
              <a:rPr lang="en-US" dirty="0" smtClean="0"/>
              <a:t>Subscriber Administration Tasks</a:t>
            </a:r>
          </a:p>
          <a:p>
            <a:pPr lvl="1"/>
            <a:r>
              <a:rPr lang="en-US" dirty="0" smtClean="0"/>
              <a:t>IMEI – International Mobile Equipment Identity</a:t>
            </a:r>
          </a:p>
          <a:p>
            <a:pPr lvl="1"/>
            <a:r>
              <a:rPr lang="en-US" dirty="0" smtClean="0"/>
              <a:t>15 digits</a:t>
            </a:r>
          </a:p>
          <a:p>
            <a:pPr lvl="1"/>
            <a:r>
              <a:rPr lang="en-US" dirty="0" smtClean="0"/>
              <a:t>TAC – Type Approval Code – 6 digits </a:t>
            </a:r>
          </a:p>
          <a:p>
            <a:pPr lvl="1"/>
            <a:r>
              <a:rPr lang="en-US" dirty="0" smtClean="0"/>
              <a:t>FAC  - Final Assembly Code – 2 digits</a:t>
            </a:r>
          </a:p>
          <a:p>
            <a:pPr lvl="1"/>
            <a:r>
              <a:rPr lang="en-US" dirty="0" smtClean="0"/>
              <a:t>Serial number which is stored in EIR – 6 digits</a:t>
            </a:r>
          </a:p>
          <a:p>
            <a:pPr lvl="1"/>
            <a:r>
              <a:rPr lang="en-US" dirty="0" smtClean="0"/>
              <a:t>Spare digit  or check digit– 1 digit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– Type Approval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First 2 digits – </a:t>
            </a:r>
            <a:r>
              <a:rPr lang="en-GB" dirty="0" smtClean="0"/>
              <a:t>country in which type approval was sought for the phone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Next 4 digits – approval number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NSS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53578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Mobile Service Switching Center (MSC)</a:t>
            </a:r>
          </a:p>
          <a:p>
            <a:r>
              <a:rPr lang="en-US" dirty="0" smtClean="0"/>
              <a:t>Interworking Function (IWF)</a:t>
            </a:r>
          </a:p>
          <a:p>
            <a:pPr lvl="1"/>
            <a:r>
              <a:rPr lang="en-US" dirty="0" smtClean="0"/>
              <a:t>PSPDN(Packet switched public data network)</a:t>
            </a:r>
          </a:p>
          <a:p>
            <a:pPr lvl="1"/>
            <a:r>
              <a:rPr lang="en-US" dirty="0" smtClean="0"/>
              <a:t>CSPDN(Circuit switched public data network)</a:t>
            </a:r>
          </a:p>
          <a:p>
            <a:r>
              <a:rPr lang="en-US" dirty="0" smtClean="0"/>
              <a:t>Home Location Register(HLR)</a:t>
            </a:r>
          </a:p>
          <a:p>
            <a:pPr lvl="1"/>
            <a:r>
              <a:rPr lang="en-US" dirty="0" smtClean="0"/>
              <a:t>Authentication Center (AUC)</a:t>
            </a:r>
          </a:p>
          <a:p>
            <a:pPr lvl="1"/>
            <a:r>
              <a:rPr lang="en-US" dirty="0" smtClean="0"/>
              <a:t>Equipment Identity Register (EIR)</a:t>
            </a:r>
          </a:p>
          <a:p>
            <a:r>
              <a:rPr lang="en-US" dirty="0" smtClean="0"/>
              <a:t>Visitor Location Register(VLR)</a:t>
            </a:r>
          </a:p>
          <a:p>
            <a:r>
              <a:rPr lang="en-US" dirty="0" smtClean="0"/>
              <a:t>Gateway </a:t>
            </a:r>
            <a:r>
              <a:rPr lang="en-US" dirty="0" err="1" smtClean="0"/>
              <a:t>Msc</a:t>
            </a:r>
            <a:r>
              <a:rPr lang="en-US" dirty="0" smtClean="0"/>
              <a:t> (GMSC)</a:t>
            </a:r>
          </a:p>
          <a:p>
            <a:r>
              <a:rPr lang="en-US" dirty="0" smtClean="0"/>
              <a:t>Signaling Transfer Point (STP)</a:t>
            </a:r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 - Final Assembly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Identifies </a:t>
            </a:r>
            <a:r>
              <a:rPr lang="en-US" dirty="0" smtClean="0"/>
              <a:t>the place of manufacture or final assembly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 digit – </a:t>
            </a:r>
            <a:r>
              <a:rPr lang="en-US" dirty="0" err="1" smtClean="0"/>
              <a:t>Luhn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1083"/>
            <a:ext cx="9121464" cy="143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643174" y="4572008"/>
            <a:ext cx="36433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IMEI </a:t>
            </a:r>
            <a:r>
              <a:rPr lang="en-US" sz="3200" dirty="0" smtClean="0"/>
              <a:t>is </a:t>
            </a:r>
            <a:endParaRPr lang="en-US" sz="3200" dirty="0" smtClean="0"/>
          </a:p>
          <a:p>
            <a:r>
              <a:rPr lang="en-US" sz="3200" dirty="0" smtClean="0"/>
              <a:t>490154203237518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NSS and its environment.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1" i="1" dirty="0" smtClean="0"/>
              <a:t> </a:t>
            </a:r>
            <a:r>
              <a:rPr lang="en-IN" b="1" i="1" dirty="0"/>
              <a:t>The external </a:t>
            </a:r>
            <a:r>
              <a:rPr lang="en-IN" b="1" i="1" dirty="0" smtClean="0"/>
              <a:t>environment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2346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NSS and its environment</a:t>
            </a:r>
            <a:br>
              <a:rPr lang="en-IN" dirty="0" smtClean="0"/>
            </a:br>
            <a:r>
              <a:rPr lang="en-IN" dirty="0"/>
              <a:t> </a:t>
            </a:r>
            <a:r>
              <a:rPr lang="en-IN" b="1" i="1" dirty="0" smtClean="0"/>
              <a:t>The </a:t>
            </a:r>
            <a:r>
              <a:rPr lang="en-IN" b="1" i="1" dirty="0"/>
              <a:t>internal </a:t>
            </a:r>
            <a:r>
              <a:rPr lang="en-IN" b="1" i="1" dirty="0" smtClean="0"/>
              <a:t>structure</a:t>
            </a:r>
            <a:endParaRPr lang="en-IN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6929486" cy="490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OSS organization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275" y="1300182"/>
            <a:ext cx="70294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Layering Model (OSI MODEL)</a:t>
            </a:r>
            <a:br>
              <a:rPr lang="en-IN" b="1" dirty="0" smtClean="0"/>
            </a:br>
            <a:r>
              <a:rPr lang="en-IN" b="1" i="1" dirty="0" smtClean="0"/>
              <a:t>The functional planes </a:t>
            </a:r>
            <a:r>
              <a:rPr lang="en-IN" b="1" i="1" dirty="0"/>
              <a:t>of </a:t>
            </a:r>
            <a:r>
              <a:rPr lang="en-IN" b="1" i="1" dirty="0" smtClean="0"/>
              <a:t>GSM</a:t>
            </a:r>
            <a:endParaRPr lang="en-IN" b="1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47625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OPEN SYSTEM INTERCONNECTION MODEL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FIVE LAYERS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Transmission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Radio Resource Management (RR)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Mobility Management (MM)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 Management(CM)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Call Control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Supplementary Services Management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Short Message Service (SMS)</a:t>
            </a:r>
          </a:p>
          <a:p>
            <a:pPr lvl="3"/>
            <a:r>
              <a:rPr lang="en-IN" dirty="0" smtClean="0"/>
              <a:t>Mobile-originating short message</a:t>
            </a:r>
          </a:p>
          <a:p>
            <a:pPr lvl="3"/>
            <a:r>
              <a:rPr lang="en-IN" dirty="0" smtClean="0"/>
              <a:t>Mobile-terminating short message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Operation Administration &amp; Management(OAM)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889</Words>
  <Application>Microsoft Office PowerPoint</Application>
  <PresentationFormat>On-screen Show (4:3)</PresentationFormat>
  <Paragraphs>157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GLOBAL SYSTEM FOR MOBILE (GSM)</vt:lpstr>
      <vt:lpstr>GLOBAL SYSTEM FOR MOBILE (GSM)</vt:lpstr>
      <vt:lpstr>Functional architecture and principal interfaces.</vt:lpstr>
      <vt:lpstr>NSS MANAGEMENT</vt:lpstr>
      <vt:lpstr>NSS and its environment.   The external environment</vt:lpstr>
      <vt:lpstr>NSS and its environment  The internal structure</vt:lpstr>
      <vt:lpstr>OSS organization</vt:lpstr>
      <vt:lpstr>Layering Model (OSI MODEL) The functional planes of GSM</vt:lpstr>
      <vt:lpstr>OPEN SYSTEM INTERCONNECTION MODEL</vt:lpstr>
      <vt:lpstr>Transmission</vt:lpstr>
      <vt:lpstr>Receiving Total Silence</vt:lpstr>
      <vt:lpstr>Transmission Rates in Speech Coding</vt:lpstr>
      <vt:lpstr>Transmission Rates in Speech Coding</vt:lpstr>
      <vt:lpstr>Transmission Rates in Speech Coding</vt:lpstr>
      <vt:lpstr>Data Service</vt:lpstr>
      <vt:lpstr>Stop-and-wait ARQ &amp; Selective retransmission</vt:lpstr>
      <vt:lpstr>Data transmission planes</vt:lpstr>
      <vt:lpstr>Data transmission planes</vt:lpstr>
      <vt:lpstr>Interconnection with ISDN.  (a) PSTN user to ISDN user  (b) GSM user to ISDN user.</vt:lpstr>
      <vt:lpstr>Radio Resource (RR) Management</vt:lpstr>
      <vt:lpstr>RR - Link Protocol</vt:lpstr>
      <vt:lpstr>RR - Link Protocol</vt:lpstr>
      <vt:lpstr>Interfaces Associated with Link Protocols</vt:lpstr>
      <vt:lpstr>Non-call-related signals - Protocols</vt:lpstr>
      <vt:lpstr>Slide 25</vt:lpstr>
      <vt:lpstr>Mobility Management (MM)</vt:lpstr>
      <vt:lpstr>Location Update Management</vt:lpstr>
      <vt:lpstr>Cell Selection</vt:lpstr>
      <vt:lpstr>Cell Selection</vt:lpstr>
      <vt:lpstr>Cell Selection Algorithm</vt:lpstr>
      <vt:lpstr>Authentication</vt:lpstr>
      <vt:lpstr>Encryption</vt:lpstr>
      <vt:lpstr>User Identity Protection—Security Management</vt:lpstr>
      <vt:lpstr>Communication Management</vt:lpstr>
      <vt:lpstr>General Protocol Architecture of GSM</vt:lpstr>
      <vt:lpstr>The key role of the GMSC for a domestic call</vt:lpstr>
      <vt:lpstr>The provision of the MSRN for an international call</vt:lpstr>
      <vt:lpstr>Network Management</vt:lpstr>
      <vt:lpstr>TAC – Type Approval Code</vt:lpstr>
      <vt:lpstr>FAC - Final Assembly Code</vt:lpstr>
      <vt:lpstr>Spare digit – Luhn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PRIYAKANTH</dc:creator>
  <cp:lastModifiedBy>Administrator</cp:lastModifiedBy>
  <cp:revision>169</cp:revision>
  <dcterms:created xsi:type="dcterms:W3CDTF">2010-09-26T11:12:08Z</dcterms:created>
  <dcterms:modified xsi:type="dcterms:W3CDTF">2010-10-05T05:18:44Z</dcterms:modified>
</cp:coreProperties>
</file>