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6" r:id="rId6"/>
    <p:sldId id="257" r:id="rId7"/>
    <p:sldId id="263" r:id="rId8"/>
    <p:sldId id="264" r:id="rId9"/>
    <p:sldId id="262" r:id="rId10"/>
    <p:sldId id="266" r:id="rId11"/>
    <p:sldId id="268" r:id="rId12"/>
    <p:sldId id="290" r:id="rId13"/>
    <p:sldId id="267" r:id="rId14"/>
    <p:sldId id="269" r:id="rId15"/>
    <p:sldId id="291" r:id="rId16"/>
    <p:sldId id="292" r:id="rId17"/>
    <p:sldId id="271" r:id="rId18"/>
    <p:sldId id="272" r:id="rId19"/>
    <p:sldId id="274" r:id="rId20"/>
    <p:sldId id="275" r:id="rId21"/>
    <p:sldId id="270" r:id="rId22"/>
    <p:sldId id="277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94" r:id="rId33"/>
    <p:sldId id="287" r:id="rId34"/>
    <p:sldId id="288" r:id="rId35"/>
    <p:sldId id="293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3D0-44F5-4161-B787-B771A16798F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3CB-C365-4DB1-8FA7-FB26269CA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3D0-44F5-4161-B787-B771A16798F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3CB-C365-4DB1-8FA7-FB26269CA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3D0-44F5-4161-B787-B771A16798F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3CB-C365-4DB1-8FA7-FB26269CA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3D0-44F5-4161-B787-B771A16798F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3CB-C365-4DB1-8FA7-FB26269CA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3D0-44F5-4161-B787-B771A16798F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3CB-C365-4DB1-8FA7-FB26269CA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3D0-44F5-4161-B787-B771A16798F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3CB-C365-4DB1-8FA7-FB26269CA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3D0-44F5-4161-B787-B771A16798F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3CB-C365-4DB1-8FA7-FB26269CA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3D0-44F5-4161-B787-B771A16798F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3CB-C365-4DB1-8FA7-FB26269CA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3D0-44F5-4161-B787-B771A16798F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3CB-C365-4DB1-8FA7-FB26269CA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3D0-44F5-4161-B787-B771A16798F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3CB-C365-4DB1-8FA7-FB26269CA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3D0-44F5-4161-B787-B771A16798F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3CB-C365-4DB1-8FA7-FB26269CA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EF3D0-44F5-4161-B787-B771A16798F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1F3CB-C365-4DB1-8FA7-FB26269CA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ANTENNAS AT CELL SITE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 Coverage </a:t>
            </a:r>
            <a:endParaRPr lang="en-US" b="1" dirty="0" smtClean="0"/>
          </a:p>
          <a:p>
            <a:pPr lvl="1"/>
            <a:r>
              <a:rPr lang="en-US" b="1" dirty="0" smtClean="0"/>
              <a:t>Use Omni-directional Antennas</a:t>
            </a:r>
          </a:p>
          <a:p>
            <a:pPr lvl="2"/>
            <a:r>
              <a:rPr lang="en-US" b="1" i="1" dirty="0"/>
              <a:t>High-Gain </a:t>
            </a:r>
            <a:r>
              <a:rPr lang="en-US" b="1" i="1" dirty="0" smtClean="0"/>
              <a:t>Antennas</a:t>
            </a:r>
          </a:p>
          <a:p>
            <a:pPr lvl="2">
              <a:buNone/>
            </a:pPr>
            <a:endParaRPr lang="en-US" b="1" i="1" dirty="0" smtClean="0"/>
          </a:p>
          <a:p>
            <a:r>
              <a:rPr lang="en-US" dirty="0"/>
              <a:t>There are standard 6-dB and 9-dB gain </a:t>
            </a:r>
            <a:r>
              <a:rPr lang="en-US" dirty="0" err="1" smtClean="0"/>
              <a:t>omni</a:t>
            </a:r>
            <a:r>
              <a:rPr lang="en-US" dirty="0" smtClean="0"/>
              <a:t>-directional antennas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Cell-site antenna mounting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0"/>
            <a:ext cx="8915401" cy="384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Antennas at </a:t>
            </a:r>
            <a:r>
              <a:rPr lang="en-US" dirty="0" err="1" smtClean="0"/>
              <a:t>cellsite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antennas</a:t>
            </a:r>
          </a:p>
          <a:p>
            <a:r>
              <a:rPr lang="en-US" dirty="0" smtClean="0"/>
              <a:t>Setup channel antennas</a:t>
            </a:r>
          </a:p>
          <a:p>
            <a:r>
              <a:rPr lang="en-US" dirty="0" smtClean="0"/>
              <a:t>Spaced diversity antennas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Diversity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2324100"/>
            <a:ext cx="8420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Antenna Spacing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981200"/>
            <a:ext cx="895319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43000" y="43434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800" b="1" dirty="0" smtClean="0"/>
          </a:p>
          <a:p>
            <a:pPr marL="342900" indent="-342900">
              <a:buAutoNum type="alphaLcParenBoth"/>
            </a:pPr>
            <a:r>
              <a:rPr lang="en-IN" sz="2800" b="1" i="1" dirty="0" smtClean="0"/>
              <a:t>η = h/d; </a:t>
            </a:r>
          </a:p>
          <a:p>
            <a:pPr marL="342900" indent="-342900">
              <a:buAutoNum type="alphaLcParenBoth"/>
            </a:pPr>
            <a:r>
              <a:rPr lang="en-IN" sz="2800" b="1" i="1" dirty="0" smtClean="0"/>
              <a:t>(b) proper arrangement with two antennas.</a:t>
            </a:r>
            <a:endParaRPr lang="en-IN" sz="28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Umbrella-Pattern Antennas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i="1" dirty="0" smtClean="0"/>
              <a:t>Normal Umbrella-Pattern Antenna.</a:t>
            </a:r>
          </a:p>
          <a:p>
            <a:r>
              <a:rPr lang="en-IN" b="1" i="1" dirty="0" smtClean="0"/>
              <a:t>Broadband Umbrella-Pattern Antenna</a:t>
            </a:r>
          </a:p>
          <a:p>
            <a:r>
              <a:rPr lang="en-IN" b="1" i="1" dirty="0" smtClean="0"/>
              <a:t>High-Gain Broadband Umbrella-Pattern Antenna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antenna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676400"/>
            <a:ext cx="844664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Monopole Antenna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75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Discone</a:t>
            </a:r>
            <a:r>
              <a:rPr lang="en-US" dirty="0" smtClean="0"/>
              <a:t> Antennas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1637"/>
            <a:ext cx="8763000" cy="377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47800" y="5715000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IN" sz="2400" b="1" i="1" dirty="0" smtClean="0"/>
              <a:t>Single antenna. </a:t>
            </a:r>
          </a:p>
          <a:p>
            <a:pPr marL="342900" indent="-342900">
              <a:buAutoNum type="alphaLcParenBoth"/>
            </a:pPr>
            <a:r>
              <a:rPr lang="en-IN" sz="2400" b="1" i="1" dirty="0" smtClean="0"/>
              <a:t> An array of antennas</a:t>
            </a:r>
            <a:endParaRPr lang="en-IN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of </a:t>
            </a:r>
            <a:r>
              <a:rPr lang="en-US" dirty="0" err="1" smtClean="0"/>
              <a:t>discone</a:t>
            </a:r>
            <a:r>
              <a:rPr lang="en-US" dirty="0" smtClean="0"/>
              <a:t> antenna</a:t>
            </a:r>
            <a:endParaRPr lang="en-IN" dirty="0"/>
          </a:p>
        </p:txBody>
      </p:sp>
      <p:pic>
        <p:nvPicPr>
          <p:cNvPr id="7170" name="Picture 2" descr="D:\cmc\umbrella pattern antennas\Discone Figures_files\dis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447800"/>
            <a:ext cx="2667000" cy="4849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Discone</a:t>
            </a:r>
            <a:r>
              <a:rPr lang="en-US" b="1" dirty="0" smtClean="0"/>
              <a:t> Antenna</a:t>
            </a:r>
            <a:endParaRPr lang="en-IN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6154"/>
          <a:stretch>
            <a:fillRect/>
          </a:stretch>
        </p:blipFill>
        <p:spPr bwMode="auto">
          <a:xfrm>
            <a:off x="0" y="304800"/>
            <a:ext cx="464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366" y="2209800"/>
            <a:ext cx="4319633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High-gain </a:t>
            </a:r>
            <a:r>
              <a:rPr lang="en-US" sz="3200" dirty="0" err="1"/>
              <a:t>omnidirectional</a:t>
            </a:r>
            <a:r>
              <a:rPr lang="en-US" sz="3200" dirty="0"/>
              <a:t> antennas</a:t>
            </a:r>
            <a:br>
              <a:rPr lang="en-US" sz="3200" dirty="0"/>
            </a:br>
            <a:r>
              <a:rPr lang="en-US" sz="3200" dirty="0" smtClean="0"/>
              <a:t>Gain </a:t>
            </a:r>
            <a:r>
              <a:rPr lang="en-US" sz="3200" dirty="0"/>
              <a:t>with reference to dipole: (</a:t>
            </a:r>
            <a:r>
              <a:rPr lang="en-US" sz="3200" b="1" i="1" dirty="0"/>
              <a:t>a) 6 dB; (b) 9 dB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3771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025" y="1314450"/>
            <a:ext cx="51339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pattern</a:t>
            </a:r>
            <a:endParaRPr lang="en-IN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1752600"/>
            <a:ext cx="815385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High gain Broadband umbrella-pattern antenna</a:t>
            </a:r>
            <a:endParaRPr lang="en-IN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52600"/>
            <a:ext cx="8930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IN" b="1" i="1" dirty="0" smtClean="0"/>
              <a:t>UNIQUE SITUATIONS OF CELL-SITE ANTENNAS</a:t>
            </a:r>
          </a:p>
          <a:p>
            <a:pPr algn="ctr">
              <a:buNone/>
            </a:pPr>
            <a:r>
              <a:rPr lang="en-IN" b="1" dirty="0" smtClean="0"/>
              <a:t>	</a:t>
            </a:r>
          </a:p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r>
              <a:rPr lang="en-IN" b="1" dirty="0" smtClean="0"/>
              <a:t>Antenna Pattern in Free Space and in Mobile Environments</a:t>
            </a: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dirty="0" smtClean="0"/>
              <a:t>Front-to-back ratio of a directional antenna in a</a:t>
            </a:r>
            <a:br>
              <a:rPr lang="en-IN" sz="3200" b="1" dirty="0" smtClean="0"/>
            </a:br>
            <a:r>
              <a:rPr lang="en-IN" sz="3200" b="1" dirty="0" smtClean="0"/>
              <a:t>mobile radio environment.</a:t>
            </a:r>
            <a:endParaRPr lang="en-IN" sz="32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9490" y="1600200"/>
            <a:ext cx="508946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Minimum Separation of Cell-Site Receiving Antennas</a:t>
            </a:r>
            <a:endParaRPr lang="en-IN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598301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76800" y="5638800"/>
            <a:ext cx="3912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/>
              <a:t>Antenna pattern ripple effect</a:t>
            </a:r>
            <a:endParaRPr lang="en-IN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Regular Check of the Cell-Site Antennas</a:t>
            </a:r>
          </a:p>
          <a:p>
            <a:endParaRPr lang="en-US" b="1" dirty="0" smtClean="0"/>
          </a:p>
          <a:p>
            <a:r>
              <a:rPr lang="en-IN" b="1" dirty="0" smtClean="0"/>
              <a:t>Choosing an Antenna Site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/>
              <a:t>MOBILE ANTENNAS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Roof-Mounted Antenna</a:t>
            </a:r>
          </a:p>
          <a:p>
            <a:r>
              <a:rPr lang="en-IN" b="1" dirty="0" smtClean="0"/>
              <a:t>Glass-Mounted Antennas</a:t>
            </a: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Mobile antenna patterns</a:t>
            </a:r>
            <a:endParaRPr lang="en-IN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5900"/>
            <a:ext cx="63341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629400" y="1828800"/>
            <a:ext cx="243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(</a:t>
            </a:r>
            <a:r>
              <a:rPr lang="en-IN" sz="2400" b="1" i="1" dirty="0" smtClean="0"/>
              <a:t>a) </a:t>
            </a:r>
            <a:r>
              <a:rPr lang="en-IN" sz="2400" b="1" i="1" dirty="0" err="1" smtClean="0"/>
              <a:t>Roofmounted</a:t>
            </a:r>
            <a:endParaRPr lang="en-IN" sz="2400" b="1" i="1" dirty="0" smtClean="0"/>
          </a:p>
          <a:p>
            <a:r>
              <a:rPr lang="en-IN" sz="2400" dirty="0" smtClean="0"/>
              <a:t>3-dB-gain collinear antenna versus roof-mounted quarter-wave antenna. </a:t>
            </a:r>
            <a:endParaRPr lang="en-IN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Mobile antenna patterns</a:t>
            </a:r>
            <a:endParaRPr lang="en-IN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9725"/>
            <a:ext cx="58769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0" y="1828800"/>
            <a:ext cx="274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(</a:t>
            </a:r>
            <a:r>
              <a:rPr lang="en-IN" sz="2400" b="1" i="1" dirty="0" smtClean="0"/>
              <a:t>b) </a:t>
            </a:r>
            <a:r>
              <a:rPr lang="en-IN" sz="2400" b="1" i="1" dirty="0" err="1" smtClean="0"/>
              <a:t>Windowmounted</a:t>
            </a:r>
            <a:endParaRPr lang="en-IN" sz="2400" b="1" i="1" dirty="0" smtClean="0"/>
          </a:p>
          <a:p>
            <a:r>
              <a:rPr lang="en-IN" sz="2400" dirty="0" smtClean="0"/>
              <a:t>“on-glass” gain antenna versus roof-mounted quarter-wave antenna.</a:t>
            </a:r>
            <a:endParaRPr lang="en-IN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Mounted Antenna</a:t>
            </a:r>
            <a:endParaRPr lang="en-IN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4539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Cell-site antennas for </a:t>
            </a:r>
            <a:r>
              <a:rPr lang="en-US" dirty="0" err="1" smtClean="0"/>
              <a:t>omnicells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199"/>
            <a:ext cx="7924800" cy="394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6211669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b="1" i="1" dirty="0"/>
              <a:t>a) for 3N </a:t>
            </a:r>
            <a:r>
              <a:rPr lang="en-US" b="1" i="1" dirty="0" smtClean="0"/>
              <a:t>channels                                                   (b) for </a:t>
            </a:r>
            <a:r>
              <a:rPr lang="en-US" b="1" i="1" dirty="0"/>
              <a:t>6N channels.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Antennas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Mobile High-Gain Antennas</a:t>
            </a:r>
          </a:p>
          <a:p>
            <a:r>
              <a:rPr lang="en-IN" b="1" dirty="0" smtClean="0"/>
              <a:t>Horizontally Oriented Space-Diversity Antennas</a:t>
            </a:r>
          </a:p>
          <a:p>
            <a:r>
              <a:rPr lang="en-IN" b="1" dirty="0" smtClean="0"/>
              <a:t>Vertically Oriented Space-Diversity Antennas</a:t>
            </a:r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Horizontally spaced antennas</a:t>
            </a:r>
            <a:endParaRPr lang="en-IN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9807"/>
            <a:ext cx="7391400" cy="501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648200" y="51242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i="1" dirty="0" smtClean="0"/>
              <a:t>(a) Maximum difference in </a:t>
            </a:r>
            <a:r>
              <a:rPr lang="en-IN" b="1" i="1" dirty="0" err="1" smtClean="0"/>
              <a:t>lcr</a:t>
            </a:r>
            <a:r>
              <a:rPr lang="en-IN" b="1" i="1" dirty="0" smtClean="0"/>
              <a:t> of a four-branch equal-gain signal between α = 0 and    α = 90◦ with antenna spacing of 0.15λ </a:t>
            </a:r>
          </a:p>
          <a:p>
            <a:r>
              <a:rPr lang="en-IN" b="1" i="1" dirty="0" smtClean="0"/>
              <a:t>(b) Not recommended. (c) Recommended.</a:t>
            </a:r>
            <a:endParaRPr lang="en-IN" b="1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Crossing Rate</a:t>
            </a:r>
            <a:endParaRPr lang="en-US" dirty="0"/>
          </a:p>
        </p:txBody>
      </p:sp>
      <p:pic>
        <p:nvPicPr>
          <p:cNvPr id="1026" name="Picture 2" descr="0013-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3999"/>
            <a:ext cx="7620000" cy="4858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Vertical separation between two mobile antennas.</a:t>
            </a:r>
            <a:endParaRPr lang="en-IN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817557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The theoretical derivation of correlation</a:t>
            </a:r>
            <a:endParaRPr lang="en-IN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2819400"/>
            <a:ext cx="6553200" cy="17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smtClean="0"/>
              <a:t>Correlation </a:t>
            </a:r>
            <a:r>
              <a:rPr lang="en-US" sz="2800" b="1" dirty="0" smtClean="0"/>
              <a:t>coefficients in different areas and </a:t>
            </a:r>
            <a:br>
              <a:rPr lang="en-US" sz="2800" b="1" dirty="0" smtClean="0"/>
            </a:br>
            <a:r>
              <a:rPr lang="en-US" sz="2800" b="1" dirty="0" smtClean="0"/>
              <a:t>different street orientations.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12" y="1828800"/>
            <a:ext cx="88929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52400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Two vertically spaced antennas mounted on a mobile unit.</a:t>
            </a:r>
            <a:endParaRPr lang="en-IN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90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Ring combiner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33800" y="1066800"/>
            <a:ext cx="5105400" cy="4953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A ring combiner is used to combine two groups of channels into a single output.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function of a ring combiner is to combine two 16-channel combiners into one 32-channel output.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Therefore, all 32 channels can be used by a single transmitting antenna.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ring combiner has a limitation of handling </a:t>
            </a:r>
            <a:r>
              <a:rPr lang="en-US" dirty="0" smtClean="0"/>
              <a:t>power up </a:t>
            </a:r>
            <a:r>
              <a:rPr lang="en-US" dirty="0"/>
              <a:t>to 600 W with a loss of 3 dB.</a:t>
            </a:r>
          </a:p>
        </p:txBody>
      </p:sp>
      <p:pic>
        <p:nvPicPr>
          <p:cNvPr id="5122" name="Picture 2" descr="0243-01.gif"/>
          <p:cNvPicPr>
            <a:picLocks noChangeAspect="1" noChangeArrowheads="1"/>
          </p:cNvPicPr>
          <p:nvPr/>
        </p:nvPicPr>
        <p:blipFill>
          <a:blip r:embed="rId2"/>
          <a:srcRect l="75196" b="8861"/>
          <a:stretch>
            <a:fillRect/>
          </a:stretch>
        </p:blipFill>
        <p:spPr bwMode="auto">
          <a:xfrm>
            <a:off x="1143000" y="1066800"/>
            <a:ext cx="2057400" cy="4677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Relation between Gain and Beam Width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Relation between Gain and Beam Width</a:t>
            </a:r>
          </a:p>
          <a:p>
            <a:r>
              <a:rPr lang="en-US" dirty="0"/>
              <a:t>The receiver gain </a:t>
            </a:r>
            <a:r>
              <a:rPr lang="en-US" i="1" dirty="0"/>
              <a:t>G</a:t>
            </a:r>
            <a:r>
              <a:rPr lang="en-US" i="1" baseline="-25000" dirty="0"/>
              <a:t>R</a:t>
            </a:r>
            <a:r>
              <a:rPr lang="en-US" i="1" dirty="0"/>
              <a:t> can be related to its half-power beam width </a:t>
            </a:r>
            <a:r>
              <a:rPr lang="en-US" i="1" dirty="0" smtClean="0"/>
              <a:t>as</a:t>
            </a:r>
          </a:p>
          <a:p>
            <a:endParaRPr lang="en-US" i="1" dirty="0"/>
          </a:p>
          <a:p>
            <a:endParaRPr lang="en-US" i="1" dirty="0" smtClean="0"/>
          </a:p>
          <a:p>
            <a:r>
              <a:rPr lang="el-GR" dirty="0" smtClean="0"/>
              <a:t>θ</a:t>
            </a:r>
            <a:r>
              <a:rPr lang="en-US" baseline="-25000" dirty="0" smtClean="0"/>
              <a:t>HP</a:t>
            </a:r>
            <a:r>
              <a:rPr lang="en-US" dirty="0" smtClean="0"/>
              <a:t> and </a:t>
            </a:r>
            <a:r>
              <a:rPr lang="el-GR" dirty="0" smtClean="0"/>
              <a:t>φ</a:t>
            </a:r>
            <a:r>
              <a:rPr lang="en-US" baseline="-25000" dirty="0" smtClean="0"/>
              <a:t>HP</a:t>
            </a:r>
            <a:r>
              <a:rPr lang="el-GR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the half-power beam widths in the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l-GR" dirty="0" smtClean="0"/>
              <a:t>φ</a:t>
            </a:r>
            <a:r>
              <a:rPr lang="en-US" dirty="0" smtClean="0"/>
              <a:t> planes</a:t>
            </a:r>
          </a:p>
          <a:p>
            <a:r>
              <a:rPr lang="en-US" dirty="0"/>
              <a:t>The factor </a:t>
            </a:r>
            <a:r>
              <a:rPr lang="en-US" dirty="0" smtClean="0"/>
              <a:t>4</a:t>
            </a:r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/>
              <a:t>is the solid angle subtended by a sphere in </a:t>
            </a:r>
            <a:r>
              <a:rPr lang="en-US" dirty="0" err="1"/>
              <a:t>steradians</a:t>
            </a:r>
            <a:r>
              <a:rPr lang="en-US" dirty="0"/>
              <a:t> (square radians)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895600"/>
            <a:ext cx="26806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Relation between Gain and Beam Width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840970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276600"/>
            <a:ext cx="2438400" cy="12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b="1" dirty="0" smtClean="0"/>
              <a:t>A typical pattern for a directional antenna of 120° </a:t>
            </a:r>
            <a:r>
              <a:rPr lang="en-IN" sz="3600" b="1" dirty="0" err="1" smtClean="0"/>
              <a:t>beamwidth</a:t>
            </a:r>
            <a:r>
              <a:rPr lang="en-IN" sz="3600" b="1" dirty="0" smtClean="0"/>
              <a:t> </a:t>
            </a:r>
            <a:endParaRPr lang="en-IN" sz="3600" b="1" dirty="0"/>
          </a:p>
        </p:txBody>
      </p:sp>
      <p:pic>
        <p:nvPicPr>
          <p:cNvPr id="19458" name="Picture 2" descr="0173-01.gif"/>
          <p:cNvPicPr>
            <a:picLocks noChangeAspect="1" noChangeArrowheads="1"/>
          </p:cNvPicPr>
          <p:nvPr/>
        </p:nvPicPr>
        <p:blipFill>
          <a:blip r:embed="rId2"/>
          <a:srcRect b="50439"/>
          <a:stretch>
            <a:fillRect/>
          </a:stretch>
        </p:blipFill>
        <p:spPr bwMode="auto">
          <a:xfrm>
            <a:off x="-32" y="1357298"/>
            <a:ext cx="5516926" cy="55007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929190" y="5473029"/>
            <a:ext cx="421481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/>
              <a:t>(</a:t>
            </a:r>
            <a:r>
              <a:rPr lang="en-IN" sz="2800" b="1" i="1" dirty="0" smtClean="0"/>
              <a:t>a</a:t>
            </a:r>
            <a:r>
              <a:rPr lang="en-IN" sz="2800" b="1" dirty="0" smtClean="0"/>
              <a:t>) </a:t>
            </a:r>
            <a:r>
              <a:rPr lang="en-IN" sz="2500" b="1" dirty="0" err="1" smtClean="0"/>
              <a:t>Azimuthal</a:t>
            </a:r>
            <a:r>
              <a:rPr lang="en-IN" sz="2500" b="1" dirty="0" smtClean="0"/>
              <a:t> pattern of 8-dB</a:t>
            </a:r>
            <a:br>
              <a:rPr lang="en-IN" sz="2500" b="1" dirty="0" smtClean="0"/>
            </a:br>
            <a:r>
              <a:rPr lang="en-IN" sz="2500" b="1" dirty="0" smtClean="0"/>
              <a:t>directional  antenna</a:t>
            </a:r>
            <a:endParaRPr lang="en-IN" sz="25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A typical pattern for a directional antenna of 120° </a:t>
            </a:r>
            <a:r>
              <a:rPr lang="en-IN" b="1" dirty="0" err="1" smtClean="0"/>
              <a:t>beamwidth</a:t>
            </a:r>
            <a:r>
              <a:rPr lang="en-IN" b="1" dirty="0" smtClean="0"/>
              <a:t> </a:t>
            </a:r>
            <a:endParaRPr lang="en-IN" dirty="0"/>
          </a:p>
        </p:txBody>
      </p:sp>
      <p:pic>
        <p:nvPicPr>
          <p:cNvPr id="20482" name="Picture 2" descr="0173-01.gif"/>
          <p:cNvPicPr>
            <a:picLocks noChangeAspect="1" noChangeArrowheads="1"/>
          </p:cNvPicPr>
          <p:nvPr/>
        </p:nvPicPr>
        <p:blipFill>
          <a:blip r:embed="rId2"/>
          <a:srcRect t="50439"/>
          <a:stretch>
            <a:fillRect/>
          </a:stretch>
        </p:blipFill>
        <p:spPr bwMode="auto">
          <a:xfrm>
            <a:off x="0" y="1428736"/>
            <a:ext cx="5445319" cy="542926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72066" y="4857760"/>
            <a:ext cx="41597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/>
              <a:t>(</a:t>
            </a:r>
            <a:r>
              <a:rPr lang="en-IN" sz="2800" b="1" i="1" dirty="0" smtClean="0"/>
              <a:t>b</a:t>
            </a:r>
            <a:r>
              <a:rPr lang="en-IN" sz="2800" b="1" dirty="0" smtClean="0"/>
              <a:t>) Vertical pattern of 8-dB</a:t>
            </a:r>
          </a:p>
          <a:p>
            <a:r>
              <a:rPr lang="en-IN" sz="2800" b="1" dirty="0" smtClean="0"/>
              <a:t> directional antenna</a:t>
            </a:r>
            <a:endParaRPr lang="en-IN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antenna arrangement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" y="1752600"/>
            <a:ext cx="89966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828800" y="513594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(</a:t>
            </a:r>
            <a:r>
              <a:rPr lang="en-IN" sz="2400" b="1" i="1" dirty="0" smtClean="0"/>
              <a:t>a) 120◦ sector (45 radios);</a:t>
            </a:r>
          </a:p>
          <a:p>
            <a:r>
              <a:rPr lang="en-IN" sz="2400" dirty="0" smtClean="0"/>
              <a:t>(</a:t>
            </a:r>
            <a:r>
              <a:rPr lang="en-IN" sz="2400" b="1" i="1" dirty="0" smtClean="0"/>
              <a:t>b) 60◦ sector; </a:t>
            </a:r>
          </a:p>
          <a:p>
            <a:r>
              <a:rPr lang="en-IN" sz="2400" b="1" i="1" dirty="0" smtClean="0"/>
              <a:t>(c) 120◦ sector (90 radios).</a:t>
            </a:r>
            <a:endParaRPr lang="en-IN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464</Words>
  <Application>Microsoft Office PowerPoint</Application>
  <PresentationFormat>On-screen Show (4:3)</PresentationFormat>
  <Paragraphs>89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ANTENNAS AT CELL SITE</vt:lpstr>
      <vt:lpstr>High-gain omnidirectional antennas Gain with reference to dipole: (a) 6 dB; (b) 9 dB</vt:lpstr>
      <vt:lpstr>Cell-site antennas for omnicells</vt:lpstr>
      <vt:lpstr>Ring combiner</vt:lpstr>
      <vt:lpstr>Relation between Gain and Beam Width</vt:lpstr>
      <vt:lpstr>Relation between Gain and Beam Width</vt:lpstr>
      <vt:lpstr>A typical pattern for a directional antenna of 120° beamwidth </vt:lpstr>
      <vt:lpstr>A typical pattern for a directional antenna of 120° beamwidth </vt:lpstr>
      <vt:lpstr>Directional antenna arrangement</vt:lpstr>
      <vt:lpstr>Cell-site antenna mounting</vt:lpstr>
      <vt:lpstr>Other Antennas at cellsite</vt:lpstr>
      <vt:lpstr>Spatial Diversity</vt:lpstr>
      <vt:lpstr>Diversity Antenna Spacing</vt:lpstr>
      <vt:lpstr>Umbrella-Pattern Antennas</vt:lpstr>
      <vt:lpstr>Dipole antenna</vt:lpstr>
      <vt:lpstr>Monopole Antenna</vt:lpstr>
      <vt:lpstr>Discone Antennas</vt:lpstr>
      <vt:lpstr>Photo of discone antenna</vt:lpstr>
      <vt:lpstr>Discone Antenna</vt:lpstr>
      <vt:lpstr>Radiation pattern</vt:lpstr>
      <vt:lpstr>High gain Broadband umbrella-pattern antenna</vt:lpstr>
      <vt:lpstr>Slide 22</vt:lpstr>
      <vt:lpstr>Front-to-back ratio of a directional antenna in a mobile radio environment.</vt:lpstr>
      <vt:lpstr>Minimum Separation of Cell-Site Receiving Antennas</vt:lpstr>
      <vt:lpstr>Slide 25</vt:lpstr>
      <vt:lpstr>MOBILE ANTENNAS</vt:lpstr>
      <vt:lpstr>Mobile antenna patterns</vt:lpstr>
      <vt:lpstr>Mobile antenna patterns</vt:lpstr>
      <vt:lpstr>Roof Mounted Antenna</vt:lpstr>
      <vt:lpstr>Mobile Antennas</vt:lpstr>
      <vt:lpstr>Horizontally spaced antennas</vt:lpstr>
      <vt:lpstr>Level Crossing Rate</vt:lpstr>
      <vt:lpstr>Vertical separation between two mobile antennas.</vt:lpstr>
      <vt:lpstr>The theoretical derivation of correlation</vt:lpstr>
      <vt:lpstr>Correlation coefficients in different areas and  different street orientations.</vt:lpstr>
      <vt:lpstr>Two vertically spaced antennas mounted on a mobile unit.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</dc:creator>
  <cp:lastModifiedBy>system</cp:lastModifiedBy>
  <cp:revision>106</cp:revision>
  <dcterms:created xsi:type="dcterms:W3CDTF">2010-08-11T07:03:48Z</dcterms:created>
  <dcterms:modified xsi:type="dcterms:W3CDTF">2010-08-16T06:11:48Z</dcterms:modified>
</cp:coreProperties>
</file>