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5" r:id="rId32"/>
    <p:sldId id="291" r:id="rId33"/>
    <p:sldId id="289" r:id="rId34"/>
    <p:sldId id="287" r:id="rId35"/>
    <p:sldId id="288" r:id="rId36"/>
    <p:sldId id="290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79EF-621F-4E83-90F5-1109C9B76005}" type="datetimeFigureOut">
              <a:rPr lang="en-US" smtClean="0"/>
              <a:pPr/>
              <a:t>8/22/2010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790A-79DC-4140-9808-C6C00CFF65C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79EF-621F-4E83-90F5-1109C9B76005}" type="datetimeFigureOut">
              <a:rPr lang="en-US" smtClean="0"/>
              <a:pPr/>
              <a:t>8/22/2010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790A-79DC-4140-9808-C6C00CFF65C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79EF-621F-4E83-90F5-1109C9B76005}" type="datetimeFigureOut">
              <a:rPr lang="en-US" smtClean="0"/>
              <a:pPr/>
              <a:t>8/22/2010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790A-79DC-4140-9808-C6C00CFF65C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79EF-621F-4E83-90F5-1109C9B76005}" type="datetimeFigureOut">
              <a:rPr lang="en-US" smtClean="0"/>
              <a:pPr/>
              <a:t>8/22/2010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790A-79DC-4140-9808-C6C00CFF65C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79EF-621F-4E83-90F5-1109C9B76005}" type="datetimeFigureOut">
              <a:rPr lang="en-US" smtClean="0"/>
              <a:pPr/>
              <a:t>8/22/2010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790A-79DC-4140-9808-C6C00CFF65C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79EF-621F-4E83-90F5-1109C9B76005}" type="datetimeFigureOut">
              <a:rPr lang="en-US" smtClean="0"/>
              <a:pPr/>
              <a:t>8/22/2010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790A-79DC-4140-9808-C6C00CFF65C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79EF-621F-4E83-90F5-1109C9B76005}" type="datetimeFigureOut">
              <a:rPr lang="en-US" smtClean="0"/>
              <a:pPr/>
              <a:t>8/22/2010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790A-79DC-4140-9808-C6C00CFF65C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79EF-621F-4E83-90F5-1109C9B76005}" type="datetimeFigureOut">
              <a:rPr lang="en-US" smtClean="0"/>
              <a:pPr/>
              <a:t>8/22/2010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790A-79DC-4140-9808-C6C00CFF65C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79EF-621F-4E83-90F5-1109C9B76005}" type="datetimeFigureOut">
              <a:rPr lang="en-US" smtClean="0"/>
              <a:pPr/>
              <a:t>8/22/2010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790A-79DC-4140-9808-C6C00CFF65C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79EF-621F-4E83-90F5-1109C9B76005}" type="datetimeFigureOut">
              <a:rPr lang="en-US" smtClean="0"/>
              <a:pPr/>
              <a:t>8/22/2010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790A-79DC-4140-9808-C6C00CFF65C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79EF-621F-4E83-90F5-1109C9B76005}" type="datetimeFigureOut">
              <a:rPr lang="en-US" smtClean="0"/>
              <a:pPr/>
              <a:t>8/22/2010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790A-79DC-4140-9808-C6C00CFF65C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179EF-621F-4E83-90F5-1109C9B76005}" type="datetimeFigureOut">
              <a:rPr lang="en-US" smtClean="0"/>
              <a:pPr/>
              <a:t>8/22/2010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8790A-79DC-4140-9808-C6C00CFF65C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– 6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142976" y="2000240"/>
            <a:ext cx="72152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5400" dirty="0" smtClean="0"/>
              <a:t>Frequency Management and Channel Assignment </a:t>
            </a:r>
            <a:endParaRPr lang="en-IN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i="1" dirty="0" smtClean="0"/>
              <a:t>Numbering the Channels-</a:t>
            </a:r>
            <a:r>
              <a:rPr lang="en-IN" dirty="0" smtClean="0"/>
              <a:t> additional spectrum allocation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5114948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2800" dirty="0" smtClean="0"/>
              <a:t>New additional spectrum allocation - 10 MHz -additional 166 channels are assigned</a:t>
            </a:r>
          </a:p>
          <a:p>
            <a:pPr algn="just"/>
            <a:endParaRPr lang="en-IN" sz="2800" dirty="0" smtClean="0"/>
          </a:p>
          <a:p>
            <a:pPr algn="just"/>
            <a:r>
              <a:rPr lang="en-IN" sz="2800" dirty="0" smtClean="0"/>
              <a:t>a 1 MHz is assigned below 825 MHz (or 870 MHz)</a:t>
            </a:r>
          </a:p>
          <a:p>
            <a:pPr algn="just"/>
            <a:endParaRPr lang="en-IN" sz="2800" dirty="0" smtClean="0"/>
          </a:p>
          <a:p>
            <a:pPr algn="just"/>
            <a:r>
              <a:rPr lang="en-IN" sz="2800" dirty="0" smtClean="0"/>
              <a:t>additional channels will be numbered up to 849 MHz     (or 894 MHz) and will then circle back</a:t>
            </a:r>
          </a:p>
          <a:p>
            <a:pPr algn="just"/>
            <a:endParaRPr lang="en-IN" sz="2800" dirty="0" smtClean="0"/>
          </a:p>
          <a:p>
            <a:pPr algn="just"/>
            <a:r>
              <a:rPr lang="en-IN" sz="2800" dirty="0" smtClean="0"/>
              <a:t>The last channel number is 1023 (=2</a:t>
            </a:r>
            <a:r>
              <a:rPr lang="en-IN" sz="2800" baseline="30000" dirty="0" smtClean="0"/>
              <a:t>10</a:t>
            </a:r>
            <a:r>
              <a:rPr lang="en-IN" sz="2800" dirty="0" smtClean="0"/>
              <a:t>)</a:t>
            </a:r>
          </a:p>
          <a:p>
            <a:pPr algn="just"/>
            <a:endParaRPr lang="en-IN" sz="2800" dirty="0" smtClean="0"/>
          </a:p>
          <a:p>
            <a:pPr algn="just"/>
            <a:r>
              <a:rPr lang="en-IN" sz="2800" dirty="0" smtClean="0"/>
              <a:t>There are no channels between channels 799 and 991.</a:t>
            </a:r>
            <a:endParaRPr lang="en-IN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New additional spectrum allocation</a:t>
            </a:r>
            <a:endParaRPr lang="en-IN" dirty="0"/>
          </a:p>
        </p:txBody>
      </p:sp>
      <p:pic>
        <p:nvPicPr>
          <p:cNvPr id="1025" name="Picture 1" descr="0259-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7324364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Full Spectrum Frequency Management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1500174"/>
            <a:ext cx="8699277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Full Spectrum Frequency Management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357298"/>
            <a:ext cx="895739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 smtClean="0"/>
              <a:t>Grouping into Subsets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b="1" dirty="0" smtClean="0"/>
              <a:t>Voice channels </a:t>
            </a:r>
            <a:r>
              <a:rPr lang="en-IN" dirty="0" smtClean="0"/>
              <a:t>for each system is </a:t>
            </a:r>
            <a:r>
              <a:rPr lang="en-IN" b="1" dirty="0" smtClean="0"/>
              <a:t>312</a:t>
            </a:r>
          </a:p>
          <a:p>
            <a:pPr algn="just"/>
            <a:endParaRPr lang="en-IN" b="1" dirty="0" smtClean="0"/>
          </a:p>
          <a:p>
            <a:pPr algn="just"/>
            <a:r>
              <a:rPr lang="en-IN" dirty="0" smtClean="0"/>
              <a:t> We can group these into any number of </a:t>
            </a:r>
            <a:r>
              <a:rPr lang="en-IN" b="1" dirty="0" smtClean="0"/>
              <a:t>subsets</a:t>
            </a:r>
          </a:p>
          <a:p>
            <a:pPr algn="just">
              <a:buNone/>
            </a:pPr>
            <a:r>
              <a:rPr lang="en-IN" b="1" dirty="0" smtClean="0"/>
              <a:t>	21 set-up channels </a:t>
            </a:r>
            <a:r>
              <a:rPr lang="en-IN" dirty="0" smtClean="0"/>
              <a:t>for each system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it is logical to group the 312 channels into </a:t>
            </a:r>
            <a:r>
              <a:rPr lang="en-IN" b="1" dirty="0" smtClean="0"/>
              <a:t>21 subsets</a:t>
            </a:r>
          </a:p>
          <a:p>
            <a:pPr algn="just"/>
            <a:endParaRPr lang="en-IN" dirty="0" smtClean="0"/>
          </a:p>
          <a:p>
            <a:pPr algn="just"/>
            <a:r>
              <a:rPr lang="en-IN" b="1" dirty="0" smtClean="0"/>
              <a:t>Each subset </a:t>
            </a:r>
            <a:r>
              <a:rPr lang="en-IN" dirty="0" smtClean="0"/>
              <a:t>then consists of </a:t>
            </a:r>
            <a:r>
              <a:rPr lang="en-IN" b="1" dirty="0" smtClean="0"/>
              <a:t>16 channels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In each set, the </a:t>
            </a:r>
            <a:r>
              <a:rPr lang="en-IN" b="1" dirty="0" smtClean="0"/>
              <a:t>closest adjacent channel </a:t>
            </a:r>
            <a:r>
              <a:rPr lang="en-IN" dirty="0" smtClean="0"/>
              <a:t>is </a:t>
            </a:r>
            <a:r>
              <a:rPr lang="en-IN" b="1" dirty="0" smtClean="0"/>
              <a:t>21 channels away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 smtClean="0"/>
              <a:t>Grouping into Subsets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 16 channels in each subset - connected to a channel combiner</a:t>
            </a:r>
          </a:p>
          <a:p>
            <a:endParaRPr lang="en-IN" dirty="0" smtClean="0"/>
          </a:p>
          <a:p>
            <a:r>
              <a:rPr lang="en-IN" dirty="0" smtClean="0"/>
              <a:t> Wide separation between adjacent channels -requirement of minimum isolation</a:t>
            </a:r>
          </a:p>
          <a:p>
            <a:endParaRPr lang="en-IN" dirty="0" smtClean="0"/>
          </a:p>
          <a:p>
            <a:r>
              <a:rPr lang="en-IN" dirty="0" smtClean="0"/>
              <a:t>Each 16-channel subset is idealized for each 16-channel combiner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 smtClean="0"/>
              <a:t>Grouping into Subsets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In a </a:t>
            </a:r>
            <a:r>
              <a:rPr lang="en-IN" b="1" dirty="0" smtClean="0"/>
              <a:t>seven-cell</a:t>
            </a:r>
            <a:r>
              <a:rPr lang="en-IN" dirty="0" smtClean="0"/>
              <a:t> pattern system each cell contains </a:t>
            </a:r>
            <a:r>
              <a:rPr lang="en-IN" b="1" dirty="0" smtClean="0"/>
              <a:t>three</a:t>
            </a:r>
            <a:r>
              <a:rPr lang="en-IN" dirty="0" smtClean="0"/>
              <a:t> subsets, </a:t>
            </a:r>
          </a:p>
          <a:p>
            <a:pPr algn="just">
              <a:buNone/>
            </a:pPr>
            <a:r>
              <a:rPr lang="en-IN" i="1" dirty="0" smtClean="0"/>
              <a:t>					</a:t>
            </a:r>
            <a:r>
              <a:rPr lang="en-IN" b="1" i="1" dirty="0" err="1" smtClean="0"/>
              <a:t>iA</a:t>
            </a:r>
            <a:r>
              <a:rPr lang="en-IN" b="1" dirty="0" smtClean="0"/>
              <a:t> + </a:t>
            </a:r>
            <a:r>
              <a:rPr lang="en-IN" b="1" i="1" dirty="0" err="1" smtClean="0"/>
              <a:t>iB</a:t>
            </a:r>
            <a:r>
              <a:rPr lang="en-IN" b="1" dirty="0" smtClean="0"/>
              <a:t> + </a:t>
            </a:r>
            <a:r>
              <a:rPr lang="en-IN" b="1" i="1" dirty="0" err="1" smtClean="0"/>
              <a:t>iC</a:t>
            </a:r>
            <a:endParaRPr lang="en-IN" b="1" dirty="0" smtClean="0"/>
          </a:p>
          <a:p>
            <a:pPr algn="just">
              <a:buNone/>
            </a:pPr>
            <a:r>
              <a:rPr lang="en-IN" dirty="0" smtClean="0"/>
              <a:t>	</a:t>
            </a:r>
          </a:p>
          <a:p>
            <a:pPr algn="just">
              <a:buNone/>
            </a:pPr>
            <a:r>
              <a:rPr lang="en-IN" dirty="0" smtClean="0"/>
              <a:t>	where </a:t>
            </a:r>
            <a:r>
              <a:rPr lang="en-IN" b="1" i="1" dirty="0" err="1" smtClean="0"/>
              <a:t>i</a:t>
            </a:r>
            <a:r>
              <a:rPr lang="en-IN" dirty="0" smtClean="0"/>
              <a:t> is an integer from 1 to 7</a:t>
            </a:r>
          </a:p>
          <a:p>
            <a:pPr algn="just">
              <a:buNone/>
            </a:pPr>
            <a:endParaRPr lang="en-IN" dirty="0" smtClean="0"/>
          </a:p>
          <a:p>
            <a:pPr algn="just"/>
            <a:r>
              <a:rPr lang="en-IN" dirty="0" smtClean="0"/>
              <a:t>The total number of voice channels in a cell is about 45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 minimum separation between three subsets is 7 channels  (21/3)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 smtClean="0"/>
              <a:t>Grouping into Subsets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If six subsets are equipped in an </a:t>
            </a:r>
            <a:r>
              <a:rPr lang="en-IN" dirty="0" err="1" smtClean="0"/>
              <a:t>omnicell</a:t>
            </a:r>
            <a:r>
              <a:rPr lang="en-IN" dirty="0" smtClean="0"/>
              <a:t> site, </a:t>
            </a:r>
          </a:p>
          <a:p>
            <a:pPr algn="just"/>
            <a:r>
              <a:rPr lang="en-IN" dirty="0" smtClean="0"/>
              <a:t>Minimum separation between two adjacent channels can be only three (21/6 &gt; 3) physical channel bandwidths</a:t>
            </a:r>
          </a:p>
          <a:p>
            <a:pPr algn="just"/>
            <a:r>
              <a:rPr lang="en-US" dirty="0" smtClean="0"/>
              <a:t>For Example</a:t>
            </a:r>
            <a:endParaRPr lang="en-IN" dirty="0"/>
          </a:p>
        </p:txBody>
      </p:sp>
      <p:pic>
        <p:nvPicPr>
          <p:cNvPr id="26626" name="Picture 2" descr="0259-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714884"/>
            <a:ext cx="7550686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/>
              <a:t>Techniques for increasing frequency spectrum 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IN" dirty="0" smtClean="0"/>
              <a:t>Increasing the number of radio channels using narrow banding, spread spectrum, or time division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Improving spatial frequency-spectrum reuse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Frequency management and channel assignment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Reducing the load of invalid calls </a:t>
            </a:r>
          </a:p>
          <a:p>
            <a:pPr lvl="1" algn="just"/>
            <a:r>
              <a:rPr lang="en-IN" dirty="0" smtClean="0"/>
              <a:t>Voice storage service for No-Answer calls </a:t>
            </a:r>
            <a:endParaRPr lang="en-IN" i="1" dirty="0" smtClean="0"/>
          </a:p>
          <a:p>
            <a:pPr lvl="1" algn="just"/>
            <a:r>
              <a:rPr lang="en-IN" dirty="0" smtClean="0"/>
              <a:t>Call forwarding </a:t>
            </a:r>
          </a:p>
          <a:p>
            <a:pPr lvl="1" algn="just"/>
            <a:r>
              <a:rPr lang="en-IN" dirty="0" smtClean="0"/>
              <a:t>Call waiting for Busy-Call situations </a:t>
            </a:r>
          </a:p>
          <a:p>
            <a:pPr lvl="1" algn="just"/>
            <a:r>
              <a:rPr lang="en-IN" dirty="0" smtClean="0"/>
              <a:t>Queuing 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Set-up Channels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Set-up channels, also called </a:t>
            </a:r>
            <a:r>
              <a:rPr lang="en-IN" b="1" i="1" dirty="0" smtClean="0"/>
              <a:t>control channels</a:t>
            </a:r>
            <a:r>
              <a:rPr lang="en-IN" dirty="0" smtClean="0"/>
              <a:t>, </a:t>
            </a:r>
          </a:p>
          <a:p>
            <a:r>
              <a:rPr lang="en-IN" dirty="0" smtClean="0"/>
              <a:t>Channels designated to </a:t>
            </a:r>
            <a:r>
              <a:rPr lang="en-IN" b="1" dirty="0" smtClean="0"/>
              <a:t>set up </a:t>
            </a:r>
            <a:r>
              <a:rPr lang="en-IN" dirty="0" smtClean="0"/>
              <a:t>calls</a:t>
            </a:r>
          </a:p>
          <a:p>
            <a:r>
              <a:rPr lang="en-IN" dirty="0" smtClean="0"/>
              <a:t>A system can be operated without set-up channels</a:t>
            </a:r>
          </a:p>
          <a:p>
            <a:r>
              <a:rPr lang="en-IN" dirty="0" smtClean="0"/>
              <a:t>Set-up channels can be classified by usage into two types</a:t>
            </a:r>
          </a:p>
          <a:p>
            <a:pPr lvl="1"/>
            <a:r>
              <a:rPr lang="en-IN" i="1" dirty="0" smtClean="0"/>
              <a:t>access channels</a:t>
            </a:r>
            <a:r>
              <a:rPr lang="en-IN" dirty="0" smtClean="0"/>
              <a:t> </a:t>
            </a:r>
          </a:p>
          <a:p>
            <a:pPr lvl="1"/>
            <a:r>
              <a:rPr lang="en-IN" i="1" dirty="0" smtClean="0"/>
              <a:t>paging channels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Frequency Management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b="1" i="1" dirty="0" smtClean="0"/>
              <a:t>Frequency management </a:t>
            </a:r>
          </a:p>
          <a:p>
            <a:pPr lvl="1" algn="just"/>
            <a:r>
              <a:rPr lang="en-IN" dirty="0" smtClean="0"/>
              <a:t>Designating set-up channels and voice channels (done by the FCC), </a:t>
            </a:r>
          </a:p>
          <a:p>
            <a:pPr lvl="1" algn="just"/>
            <a:r>
              <a:rPr lang="en-IN" dirty="0" smtClean="0"/>
              <a:t>Numbering the channels </a:t>
            </a:r>
          </a:p>
          <a:p>
            <a:pPr lvl="1" algn="just">
              <a:buNone/>
            </a:pPr>
            <a:r>
              <a:rPr lang="en-IN" dirty="0" smtClean="0"/>
              <a:t>	(done by the FCC), and </a:t>
            </a:r>
          </a:p>
          <a:p>
            <a:pPr lvl="1" algn="just"/>
            <a:r>
              <a:rPr lang="en-IN" dirty="0" smtClean="0"/>
              <a:t>Grouping the voice channels into subsets </a:t>
            </a:r>
          </a:p>
          <a:p>
            <a:pPr lvl="1" algn="just">
              <a:buNone/>
            </a:pPr>
            <a:r>
              <a:rPr lang="en-IN" dirty="0" smtClean="0"/>
              <a:t>(done by each system according to its preference).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IN" sz="3200" b="1" dirty="0" smtClean="0"/>
              <a:t>Access channels - Operational functions 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i="1" dirty="0" smtClean="0"/>
              <a:t>Power of a forward set-up channel [or forward control channel (FOCC)]</a:t>
            </a:r>
          </a:p>
          <a:p>
            <a:endParaRPr lang="en-IN" i="1" dirty="0" smtClean="0"/>
          </a:p>
          <a:p>
            <a:r>
              <a:rPr lang="en-IN" i="1" dirty="0" smtClean="0"/>
              <a:t>The set-up channel received level (Threshold)-RECC</a:t>
            </a:r>
          </a:p>
          <a:p>
            <a:endParaRPr lang="en-IN" i="1" dirty="0" smtClean="0"/>
          </a:p>
          <a:p>
            <a:r>
              <a:rPr lang="en-IN" i="1" dirty="0" smtClean="0"/>
              <a:t>Change power at the mobile unit(Messages)</a:t>
            </a:r>
            <a:endParaRPr lang="en-IN" dirty="0" smtClean="0"/>
          </a:p>
          <a:p>
            <a:pPr lvl="1"/>
            <a:r>
              <a:rPr lang="en-IN" i="1" dirty="0" smtClean="0"/>
              <a:t>Mobile station control message</a:t>
            </a:r>
          </a:p>
          <a:p>
            <a:pPr lvl="1"/>
            <a:r>
              <a:rPr lang="en-IN" i="1" dirty="0" smtClean="0"/>
              <a:t>System parameter overhead message</a:t>
            </a:r>
          </a:p>
          <a:p>
            <a:pPr lvl="1"/>
            <a:r>
              <a:rPr lang="en-IN" i="1" dirty="0" smtClean="0"/>
              <a:t>Control-filler message</a:t>
            </a:r>
          </a:p>
          <a:p>
            <a:endParaRPr lang="en-IN" i="1" dirty="0" smtClean="0"/>
          </a:p>
          <a:p>
            <a:r>
              <a:rPr lang="en-IN" i="1" dirty="0" smtClean="0"/>
              <a:t>Direct call - retry</a:t>
            </a: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/>
            <a:r>
              <a:rPr lang="en-IN" sz="2800" b="1" i="1" dirty="0" smtClean="0"/>
              <a:t>Mobile station control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DCC – Digital Color Code </a:t>
            </a:r>
          </a:p>
          <a:p>
            <a:pPr lvl="1" algn="just"/>
            <a:r>
              <a:rPr lang="en-US" dirty="0" smtClean="0"/>
              <a:t>A Digital Signal transmitted by an FOCC to detect capture of an interfering mobile station</a:t>
            </a:r>
          </a:p>
          <a:p>
            <a:pPr lvl="1" algn="just"/>
            <a:r>
              <a:rPr lang="en-US" dirty="0" smtClean="0"/>
              <a:t>Mobile station uses DCC to identify the land station</a:t>
            </a:r>
          </a:p>
          <a:p>
            <a:pPr algn="just"/>
            <a:r>
              <a:rPr lang="en-US" dirty="0" smtClean="0"/>
              <a:t>MIN </a:t>
            </a:r>
          </a:p>
          <a:p>
            <a:pPr algn="just"/>
            <a:r>
              <a:rPr lang="en-IN" dirty="0" smtClean="0"/>
              <a:t>VMAX </a:t>
            </a:r>
          </a:p>
          <a:p>
            <a:pPr algn="just"/>
            <a:r>
              <a:rPr lang="en-US" dirty="0" smtClean="0"/>
              <a:t>SCC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SCC – </a:t>
            </a:r>
            <a:r>
              <a:rPr lang="en-IN" dirty="0" smtClean="0"/>
              <a:t>SAT </a:t>
            </a:r>
            <a:r>
              <a:rPr lang="en-IN" dirty="0" err="1" smtClean="0"/>
              <a:t>Color</a:t>
            </a:r>
            <a:r>
              <a:rPr lang="en-IN" dirty="0" smtClean="0"/>
              <a:t> Code</a:t>
            </a:r>
            <a:endParaRPr lang="en-IN" dirty="0"/>
          </a:p>
        </p:txBody>
      </p:sp>
      <p:pic>
        <p:nvPicPr>
          <p:cNvPr id="1025" name="Picture 1" descr="0094-01.gif"/>
          <p:cNvPicPr>
            <a:picLocks noChangeAspect="1" noChangeArrowheads="1"/>
          </p:cNvPicPr>
          <p:nvPr/>
        </p:nvPicPr>
        <p:blipFill>
          <a:blip r:embed="rId2"/>
          <a:srcRect t="62333" b="4521"/>
          <a:stretch>
            <a:fillRect/>
          </a:stretch>
        </p:blipFill>
        <p:spPr bwMode="auto">
          <a:xfrm>
            <a:off x="714348" y="1714488"/>
            <a:ext cx="7784166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i="1" dirty="0" smtClean="0"/>
              <a:t>System parameter overhead message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DCC</a:t>
            </a:r>
          </a:p>
          <a:p>
            <a:pPr algn="just"/>
            <a:r>
              <a:rPr lang="en-IN" dirty="0" smtClean="0"/>
              <a:t> SID - A digital identification uniquely associated with a cellular system(15-bit) </a:t>
            </a:r>
          </a:p>
          <a:p>
            <a:pPr algn="just"/>
            <a:r>
              <a:rPr lang="en-IN" dirty="0" smtClean="0"/>
              <a:t>CMAX </a:t>
            </a:r>
          </a:p>
          <a:p>
            <a:pPr algn="just"/>
            <a:r>
              <a:rPr lang="en-IN" dirty="0" smtClean="0"/>
              <a:t>CPA  - Combined paging/access </a:t>
            </a:r>
          </a:p>
          <a:p>
            <a:pPr lvl="1" algn="just"/>
            <a:r>
              <a:rPr lang="en-IN" dirty="0" smtClean="0"/>
              <a:t>CPA = 1 Paging &amp;access channel are the same </a:t>
            </a:r>
          </a:p>
          <a:p>
            <a:pPr lvl="1" algn="just"/>
            <a:r>
              <a:rPr lang="en-IN" dirty="0" smtClean="0"/>
              <a:t>CPA = 0 Paging &amp;access channel are not the same</a:t>
            </a:r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IN" sz="3600" b="1" i="1" dirty="0" smtClean="0"/>
              <a:t>Control-filler message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CMAC - a control mobile attenuation code </a:t>
            </a:r>
          </a:p>
          <a:p>
            <a:pPr algn="just"/>
            <a:endParaRPr lang="it-IT" dirty="0" smtClean="0"/>
          </a:p>
          <a:p>
            <a:pPr algn="just"/>
            <a:r>
              <a:rPr lang="en-IN" sz="2800" dirty="0" smtClean="0"/>
              <a:t>the mobile station has to adjust its transmitter power level before accessing a system on a RECC</a:t>
            </a:r>
            <a:endParaRPr lang="en-IN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/>
              <a:t>Paging Channels</a:t>
            </a:r>
            <a:r>
              <a:rPr lang="en-IN" b="1" dirty="0" smtClean="0"/>
              <a:t>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The assigned forward set-up channel (FOCC) of each cell site is used to page the mobile unit with the same mobile station control </a:t>
            </a:r>
            <a:r>
              <a:rPr lang="en-IN" dirty="0" smtClean="0"/>
              <a:t>message</a:t>
            </a:r>
            <a:endParaRPr lang="en-I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 voice channel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 mobile-originating calls</a:t>
            </a:r>
          </a:p>
          <a:p>
            <a:r>
              <a:rPr lang="en-US" dirty="0" smtClean="0"/>
              <a:t>For paging calls</a:t>
            </a:r>
            <a:endParaRPr lang="en-IN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i="1" dirty="0" smtClean="0"/>
              <a:t>Channel Assignment to the Cell Sites-Fixed Channel Assignment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Set-up channels &amp; Voice channels</a:t>
            </a:r>
            <a:endParaRPr lang="en-IN" dirty="0" smtClean="0"/>
          </a:p>
          <a:p>
            <a:r>
              <a:rPr lang="en-IN" dirty="0" smtClean="0"/>
              <a:t>long-term basis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/>
              <a:t>Fixed Channel Assignment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Setup-channels</a:t>
            </a:r>
          </a:p>
          <a:p>
            <a:pPr lvl="1"/>
            <a:r>
              <a:rPr lang="en-US" dirty="0" smtClean="0"/>
              <a:t>21 channels</a:t>
            </a:r>
          </a:p>
          <a:p>
            <a:pPr lvl="1"/>
            <a:r>
              <a:rPr lang="en-US" dirty="0" smtClean="0"/>
              <a:t> N = 4, 7, 12 cell reuse patterns</a:t>
            </a:r>
          </a:p>
          <a:p>
            <a:pPr lvl="1"/>
            <a:r>
              <a:rPr lang="en-US" dirty="0" smtClean="0"/>
              <a:t>Omni-directional antennas</a:t>
            </a:r>
          </a:p>
          <a:p>
            <a:pPr lvl="1"/>
            <a:r>
              <a:rPr lang="en-US" dirty="0" smtClean="0"/>
              <a:t>One channel per cell</a:t>
            </a:r>
          </a:p>
          <a:p>
            <a:pPr lvl="1"/>
            <a:r>
              <a:rPr lang="en-US" dirty="0" smtClean="0"/>
              <a:t>Unused set-up channels</a:t>
            </a:r>
          </a:p>
          <a:p>
            <a:pPr lvl="1"/>
            <a:r>
              <a:rPr lang="en-US" dirty="0" smtClean="0"/>
              <a:t>Avoid interference between block A and B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IN" b="1" i="1" dirty="0" smtClean="0"/>
              <a:t>Fixed Channel Assignment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4525963"/>
          </a:xfrm>
        </p:spPr>
        <p:txBody>
          <a:bodyPr/>
          <a:lstStyle/>
          <a:p>
            <a:r>
              <a:rPr lang="en-US" dirty="0" smtClean="0"/>
              <a:t>Voice Channels</a:t>
            </a:r>
          </a:p>
          <a:p>
            <a:pPr lvl="1"/>
            <a:r>
              <a:rPr lang="en-US" dirty="0" smtClean="0"/>
              <a:t>21 subsets</a:t>
            </a:r>
          </a:p>
          <a:p>
            <a:pPr lvl="1"/>
            <a:r>
              <a:rPr lang="en-US" dirty="0" smtClean="0"/>
              <a:t>Min. </a:t>
            </a:r>
            <a:r>
              <a:rPr lang="en-US" dirty="0" err="1" smtClean="0"/>
              <a:t>cochannel</a:t>
            </a:r>
            <a:r>
              <a:rPr lang="en-US" dirty="0" smtClean="0"/>
              <a:t> &amp; Adjacent channel interference</a:t>
            </a:r>
          </a:p>
          <a:p>
            <a:r>
              <a:rPr lang="en-US" dirty="0" smtClean="0"/>
              <a:t>3 SAT Tones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 descr="0246-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0226" y="2500306"/>
            <a:ext cx="4595046" cy="42525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Channel assignment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 algn="just"/>
            <a:r>
              <a:rPr lang="en-IN" sz="3200" dirty="0" smtClean="0"/>
              <a:t>Means the allocation of specific channels to cell sites and mobile units.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A fixed channel set – </a:t>
            </a:r>
            <a:r>
              <a:rPr lang="en-IN" dirty="0" err="1" smtClean="0"/>
              <a:t>Cellsite</a:t>
            </a:r>
            <a:r>
              <a:rPr lang="en-IN" dirty="0" smtClean="0"/>
              <a:t>- </a:t>
            </a:r>
            <a:r>
              <a:rPr lang="en-IN" b="1" dirty="0" smtClean="0"/>
              <a:t>long-term basis </a:t>
            </a:r>
          </a:p>
          <a:p>
            <a:pPr algn="just"/>
            <a:endParaRPr lang="en-IN" b="1" dirty="0" smtClean="0"/>
          </a:p>
          <a:p>
            <a:pPr algn="just"/>
            <a:r>
              <a:rPr lang="en-IN" dirty="0" smtClean="0"/>
              <a:t>During a call- Mobile unit - </a:t>
            </a:r>
            <a:r>
              <a:rPr lang="en-IN" b="1" dirty="0" smtClean="0"/>
              <a:t>short-term basis (</a:t>
            </a:r>
            <a:r>
              <a:rPr lang="en-IN" dirty="0" smtClean="0"/>
              <a:t>handled by MTSO). </a:t>
            </a:r>
            <a:endParaRPr lang="en-IN" b="1" dirty="0" smtClean="0"/>
          </a:p>
          <a:p>
            <a:pPr marL="742950" lvl="2" indent="-342900" algn="just"/>
            <a:endParaRPr lang="en-IN" sz="3200" dirty="0" smtClean="0"/>
          </a:p>
          <a:p>
            <a:pPr algn="just"/>
            <a:endParaRPr lang="en-IN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Channel Assignment to Travelling Mobile Units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Underlay-overlay</a:t>
            </a:r>
          </a:p>
          <a:p>
            <a:r>
              <a:rPr lang="en-US" dirty="0" smtClean="0"/>
              <a:t>Frequency Assignment</a:t>
            </a:r>
          </a:p>
          <a:p>
            <a:r>
              <a:rPr lang="en-US" dirty="0" smtClean="0"/>
              <a:t>Tilted Antenna</a:t>
            </a:r>
            <a:endParaRPr lang="en-IN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Channel Assignment to Travelling Mobile Units</a:t>
            </a:r>
            <a:endParaRPr lang="en-IN" sz="2800" b="1" dirty="0"/>
          </a:p>
        </p:txBody>
      </p:sp>
      <p:pic>
        <p:nvPicPr>
          <p:cNvPr id="43009" name="Picture 1" descr="0268-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1142984"/>
            <a:ext cx="8929718" cy="311451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14348" y="4714884"/>
            <a:ext cx="57864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err="1" smtClean="0"/>
              <a:t>Underlaid</a:t>
            </a:r>
            <a:r>
              <a:rPr lang="en-IN" sz="2400" b="1" dirty="0" smtClean="0"/>
              <a:t>-overlaid cell arrangements</a:t>
            </a:r>
          </a:p>
          <a:p>
            <a:r>
              <a:rPr lang="en-IN" sz="2400" b="1" dirty="0" smtClean="0"/>
              <a:t>(</a:t>
            </a:r>
            <a:r>
              <a:rPr lang="en-IN" sz="2400" b="1" i="1" dirty="0" smtClean="0"/>
              <a:t>a</a:t>
            </a:r>
            <a:r>
              <a:rPr lang="en-IN" sz="2400" b="1" dirty="0" smtClean="0"/>
              <a:t>) </a:t>
            </a:r>
            <a:r>
              <a:rPr lang="en-IN" sz="2400" b="1" dirty="0" err="1" smtClean="0"/>
              <a:t>Undelay</a:t>
            </a:r>
            <a:r>
              <a:rPr lang="en-IN" sz="2400" b="1" dirty="0" smtClean="0"/>
              <a:t>-overlay in </a:t>
            </a:r>
            <a:r>
              <a:rPr lang="en-IN" sz="2400" b="1" dirty="0" err="1" smtClean="0"/>
              <a:t>omnicell</a:t>
            </a:r>
            <a:r>
              <a:rPr lang="en-IN" sz="2400" b="1" dirty="0" smtClean="0"/>
              <a:t/>
            </a:r>
            <a:br>
              <a:rPr lang="en-IN" sz="2400" b="1" dirty="0" smtClean="0"/>
            </a:br>
            <a:r>
              <a:rPr lang="en-IN" sz="2400" b="1" dirty="0" smtClean="0"/>
              <a:t>(</a:t>
            </a:r>
            <a:r>
              <a:rPr lang="en-IN" sz="2400" b="1" i="1" dirty="0" smtClean="0"/>
              <a:t>b</a:t>
            </a:r>
            <a:r>
              <a:rPr lang="en-IN" sz="2400" b="1" dirty="0" smtClean="0"/>
              <a:t>) underlay-overlay in </a:t>
            </a:r>
            <a:r>
              <a:rPr lang="en-IN" sz="2400" b="1" dirty="0" err="1" smtClean="0"/>
              <a:t>sectorized</a:t>
            </a:r>
            <a:r>
              <a:rPr lang="en-IN" sz="2400" b="1" dirty="0" smtClean="0"/>
              <a:t> cells </a:t>
            </a:r>
          </a:p>
          <a:p>
            <a:r>
              <a:rPr lang="en-IN" sz="2400" b="1" dirty="0" smtClean="0"/>
              <a:t>(</a:t>
            </a:r>
            <a:r>
              <a:rPr lang="en-IN" sz="2400" b="1" i="1" dirty="0" smtClean="0"/>
              <a:t>c</a:t>
            </a:r>
            <a:r>
              <a:rPr lang="en-IN" sz="2400" b="1" dirty="0" smtClean="0"/>
              <a:t>) two-level handoff scheme</a:t>
            </a:r>
            <a:endParaRPr lang="en-IN" sz="24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Underlay-overlay arrangement</a:t>
            </a:r>
            <a:endParaRPr lang="en-IN" dirty="0"/>
          </a:p>
        </p:txBody>
      </p:sp>
      <p:pic>
        <p:nvPicPr>
          <p:cNvPr id="1025" name="Picture 1" descr="0273-01.gif"/>
          <p:cNvPicPr>
            <a:picLocks noChangeAspect="1" noChangeArrowheads="1"/>
          </p:cNvPicPr>
          <p:nvPr/>
        </p:nvPicPr>
        <p:blipFill>
          <a:blip r:embed="rId2"/>
          <a:srcRect l="21296" r="12963" b="60454"/>
          <a:stretch>
            <a:fillRect/>
          </a:stretch>
        </p:blipFill>
        <p:spPr bwMode="auto">
          <a:xfrm>
            <a:off x="1214414" y="1285860"/>
            <a:ext cx="6643734" cy="48954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Fixed Channel Assignment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i="1" dirty="0" smtClean="0"/>
              <a:t>Adjacent-Channel Assignment</a:t>
            </a:r>
          </a:p>
          <a:p>
            <a:r>
              <a:rPr lang="en-IN" i="1" dirty="0" smtClean="0"/>
              <a:t>Channel Sharing and Borrowing</a:t>
            </a:r>
          </a:p>
          <a:p>
            <a:r>
              <a:rPr lang="en-US" i="1" dirty="0" err="1" smtClean="0"/>
              <a:t>Sectorization</a:t>
            </a:r>
            <a:r>
              <a:rPr lang="en-IN" i="1" dirty="0" smtClean="0"/>
              <a:t> </a:t>
            </a:r>
            <a:endParaRPr lang="en-IN" i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 smtClean="0"/>
              <a:t>Adjacent-Channel Assignment</a:t>
            </a:r>
            <a:r>
              <a:rPr lang="en-IN" b="1" dirty="0" smtClean="0"/>
              <a:t> </a:t>
            </a:r>
            <a:endParaRPr lang="en-IN" b="1" dirty="0"/>
          </a:p>
        </p:txBody>
      </p:sp>
      <p:pic>
        <p:nvPicPr>
          <p:cNvPr id="44034" name="Picture 2" descr="0269-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737"/>
            <a:ext cx="6556421" cy="421484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714480" y="564357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2400" b="1" dirty="0" smtClean="0"/>
              <a:t>Adjacent channel assignment. </a:t>
            </a:r>
          </a:p>
          <a:p>
            <a:r>
              <a:rPr lang="en-IN" sz="2400" b="1" dirty="0" smtClean="0"/>
              <a:t>(</a:t>
            </a:r>
            <a:r>
              <a:rPr lang="en-IN" sz="2400" b="1" i="1" dirty="0" smtClean="0"/>
              <a:t>a</a:t>
            </a:r>
            <a:r>
              <a:rPr lang="en-IN" sz="2400" b="1" dirty="0" smtClean="0"/>
              <a:t>) </a:t>
            </a:r>
            <a:r>
              <a:rPr lang="en-IN" sz="2400" b="1" dirty="0" err="1" smtClean="0"/>
              <a:t>Omnidirectional</a:t>
            </a:r>
            <a:r>
              <a:rPr lang="en-IN" sz="2400" b="1" dirty="0" smtClean="0"/>
              <a:t>-antenna cells</a:t>
            </a:r>
            <a:br>
              <a:rPr lang="en-IN" sz="2400" b="1" dirty="0" smtClean="0"/>
            </a:br>
            <a:r>
              <a:rPr lang="en-IN" sz="2400" b="1" dirty="0" smtClean="0"/>
              <a:t>(</a:t>
            </a:r>
            <a:r>
              <a:rPr lang="en-IN" sz="2400" b="1" i="1" dirty="0" smtClean="0"/>
              <a:t>b</a:t>
            </a:r>
            <a:r>
              <a:rPr lang="en-IN" sz="2400" b="1" dirty="0" smtClean="0"/>
              <a:t>) directional-antenna cells</a:t>
            </a:r>
            <a:endParaRPr lang="en-IN" sz="24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i="1" dirty="0" smtClean="0"/>
              <a:t>Channel Sharing and Borrowing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Channel Sharing </a:t>
            </a:r>
          </a:p>
          <a:p>
            <a:pPr>
              <a:buNone/>
            </a:pPr>
            <a:r>
              <a:rPr lang="en-IN" dirty="0" smtClean="0"/>
              <a:t>		Algorithm </a:t>
            </a:r>
            <a:endParaRPr lang="en-IN" dirty="0"/>
          </a:p>
        </p:txBody>
      </p:sp>
      <p:pic>
        <p:nvPicPr>
          <p:cNvPr id="46082" name="Picture 2" descr="0270-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428736"/>
            <a:ext cx="4143404" cy="5200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Sectorization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120</a:t>
            </a:r>
            <a:r>
              <a:rPr lang="en-US" baseline="30000" dirty="0" smtClean="0"/>
              <a:t>o</a:t>
            </a:r>
            <a:r>
              <a:rPr lang="en-US" dirty="0" smtClean="0"/>
              <a:t> sector cell for both transmitting and receiving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60</a:t>
            </a:r>
            <a:r>
              <a:rPr lang="en-US" baseline="30000" dirty="0" smtClean="0"/>
              <a:t>o</a:t>
            </a:r>
            <a:r>
              <a:rPr lang="en-US" dirty="0" smtClean="0"/>
              <a:t> sector sell for both transmitting and receiving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120</a:t>
            </a:r>
            <a:r>
              <a:rPr lang="en-US" baseline="30000" dirty="0" smtClean="0"/>
              <a:t>o</a:t>
            </a:r>
            <a:r>
              <a:rPr lang="en-US" dirty="0" smtClean="0"/>
              <a:t> or 60</a:t>
            </a:r>
            <a:r>
              <a:rPr lang="en-US" baseline="30000" dirty="0" smtClean="0"/>
              <a:t>o</a:t>
            </a:r>
            <a:r>
              <a:rPr lang="en-US" dirty="0" smtClean="0"/>
              <a:t> sector cell  for receiving </a:t>
            </a:r>
            <a:r>
              <a:rPr lang="en-US" dirty="0" err="1" smtClean="0"/>
              <a:t>sectorization</a:t>
            </a:r>
            <a:r>
              <a:rPr lang="en-US" dirty="0" smtClean="0"/>
              <a:t> only , and transmitting antenna is </a:t>
            </a:r>
            <a:r>
              <a:rPr lang="en-US" dirty="0" err="1" smtClean="0"/>
              <a:t>omni</a:t>
            </a:r>
            <a:r>
              <a:rPr lang="en-US" dirty="0" smtClean="0"/>
              <a:t>-directional</a:t>
            </a:r>
            <a:endParaRPr lang="en-IN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Non-Fixed Channel Assignment algorithms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Channel Assignment</a:t>
            </a:r>
          </a:p>
          <a:p>
            <a:r>
              <a:rPr lang="en-US" dirty="0" smtClean="0"/>
              <a:t>Hybrid channel Assignment</a:t>
            </a:r>
          </a:p>
          <a:p>
            <a:r>
              <a:rPr lang="en-US" dirty="0" smtClean="0"/>
              <a:t>Borrowing channel Assignment</a:t>
            </a:r>
          </a:p>
          <a:p>
            <a:r>
              <a:rPr lang="en-US" dirty="0" smtClean="0"/>
              <a:t>Forcible-borrowing channel </a:t>
            </a:r>
            <a:r>
              <a:rPr lang="en-US" dirty="0" smtClean="0"/>
              <a:t>Assignment</a:t>
            </a:r>
            <a:endParaRPr lang="en-IN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dirty="0" smtClean="0"/>
              <a:t>Simulation process and results</a:t>
            </a:r>
            <a:endParaRPr lang="en-IN" dirty="0"/>
          </a:p>
        </p:txBody>
      </p:sp>
      <p:pic>
        <p:nvPicPr>
          <p:cNvPr id="50177" name="Picture 1" descr="0275-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3"/>
            <a:ext cx="5929354" cy="606038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286512" y="2500306"/>
            <a:ext cx="28574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dirty="0" smtClean="0"/>
              <a:t>Cellular system.</a:t>
            </a:r>
            <a:r>
              <a:rPr lang="en-IN" b="1" i="1" dirty="0" smtClean="0"/>
              <a:t> </a:t>
            </a:r>
            <a:endParaRPr lang="en-IN" b="1" i="1" dirty="0" smtClean="0"/>
          </a:p>
          <a:p>
            <a:r>
              <a:rPr lang="en-IN" sz="2000" b="1" dirty="0" smtClean="0"/>
              <a:t>Vehicle</a:t>
            </a:r>
            <a:r>
              <a:rPr lang="en-IN" sz="2000" b="1" dirty="0" smtClean="0"/>
              <a:t> </a:t>
            </a:r>
            <a:r>
              <a:rPr lang="en-IN" sz="2000" b="1" dirty="0" smtClean="0"/>
              <a:t>and </a:t>
            </a:r>
            <a:r>
              <a:rPr lang="en-IN" sz="2000" b="1" dirty="0" smtClean="0"/>
              <a:t> radio-channel distribution</a:t>
            </a:r>
            <a:br>
              <a:rPr lang="en-IN" sz="2000" b="1" dirty="0" smtClean="0"/>
            </a:br>
            <a:r>
              <a:rPr lang="en-IN" sz="2000" b="1" dirty="0" smtClean="0"/>
              <a:t>in the busy rush hour</a:t>
            </a:r>
            <a:endParaRPr lang="en-IN" sz="20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process and results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Blocking</a:t>
            </a:r>
          </a:p>
          <a:p>
            <a:r>
              <a:rPr lang="en-US" dirty="0" smtClean="0"/>
              <a:t>Handoff Blocking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Assignment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Ideally channel assignment should be based on causing the least interference in the system. 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 smtClean="0"/>
              <a:t>Numbering the Channels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total number of channels (January 1988) is 832. </a:t>
            </a:r>
          </a:p>
          <a:p>
            <a:r>
              <a:rPr lang="en-IN" dirty="0" smtClean="0"/>
              <a:t>But most mobile units and systems are still operating on 666 channels. </a:t>
            </a:r>
          </a:p>
          <a:p>
            <a:r>
              <a:rPr lang="en-IN" dirty="0" smtClean="0"/>
              <a:t> A channel consists of two frequency channel bandwidths, </a:t>
            </a:r>
          </a:p>
          <a:p>
            <a:pPr lvl="1"/>
            <a:r>
              <a:rPr lang="en-IN" dirty="0" smtClean="0"/>
              <a:t>one in the low band </a:t>
            </a:r>
          </a:p>
          <a:p>
            <a:pPr lvl="1"/>
            <a:r>
              <a:rPr lang="en-IN" dirty="0" smtClean="0"/>
              <a:t>one in the high band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 smtClean="0"/>
              <a:t>Numbering the Channels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Two frequencies in channel 1 are</a:t>
            </a:r>
          </a:p>
          <a:p>
            <a:pPr lvl="1"/>
            <a:r>
              <a:rPr lang="en-IN" dirty="0" smtClean="0"/>
              <a:t>825.030 MHz (mobile transmit) and </a:t>
            </a:r>
          </a:p>
          <a:p>
            <a:pPr lvl="1"/>
            <a:r>
              <a:rPr lang="en-IN" dirty="0" smtClean="0"/>
              <a:t>870.030 MHz (cell-site transmit) </a:t>
            </a:r>
          </a:p>
          <a:p>
            <a:pPr lvl="1"/>
            <a:endParaRPr lang="en-IN" dirty="0" smtClean="0"/>
          </a:p>
          <a:p>
            <a:r>
              <a:rPr lang="en-IN" dirty="0" smtClean="0"/>
              <a:t>The two frequencies in channel 666 are </a:t>
            </a:r>
          </a:p>
          <a:p>
            <a:pPr lvl="1"/>
            <a:r>
              <a:rPr lang="en-IN" dirty="0" smtClean="0"/>
              <a:t>844.98 MHz (mobile transmit) and </a:t>
            </a:r>
          </a:p>
          <a:p>
            <a:pPr lvl="1"/>
            <a:r>
              <a:rPr lang="en-IN" dirty="0" smtClean="0"/>
              <a:t>889.98 MHz (cell-site transmit)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 smtClean="0"/>
              <a:t>Numbering the Channels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666 channels are divided into two groups: </a:t>
            </a:r>
          </a:p>
          <a:p>
            <a:pPr lvl="1"/>
            <a:r>
              <a:rPr lang="en-IN" dirty="0" smtClean="0"/>
              <a:t>block A system</a:t>
            </a:r>
          </a:p>
          <a:p>
            <a:pPr lvl="1"/>
            <a:r>
              <a:rPr lang="en-IN" dirty="0" smtClean="0"/>
              <a:t>block B system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Frequency-management chart.</a:t>
            </a:r>
            <a:endParaRPr lang="en-IN" dirty="0"/>
          </a:p>
        </p:txBody>
      </p:sp>
      <p:pic>
        <p:nvPicPr>
          <p:cNvPr id="1025" name="Picture 1" descr="0258-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037" y="1571612"/>
            <a:ext cx="8389267" cy="521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 smtClean="0"/>
              <a:t>Numbering the Channels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Each block has 333 channels</a:t>
            </a:r>
          </a:p>
          <a:p>
            <a:pPr algn="just"/>
            <a:r>
              <a:rPr lang="en-IN" dirty="0" smtClean="0"/>
              <a:t>The 42 set-up channels are assigned as follows. </a:t>
            </a:r>
          </a:p>
          <a:p>
            <a:pPr lvl="1" algn="just"/>
            <a:r>
              <a:rPr lang="en-IN" dirty="0" smtClean="0"/>
              <a:t>Channels 313 - 333 block A </a:t>
            </a:r>
          </a:p>
          <a:p>
            <a:pPr lvl="1" algn="just"/>
            <a:r>
              <a:rPr lang="en-IN" dirty="0" smtClean="0"/>
              <a:t>Channels 334 - 354 block B</a:t>
            </a:r>
          </a:p>
          <a:p>
            <a:pPr algn="just"/>
            <a:r>
              <a:rPr lang="en-IN" dirty="0" smtClean="0"/>
              <a:t>The voice channels are assigned as follows. </a:t>
            </a:r>
          </a:p>
          <a:p>
            <a:pPr lvl="1" algn="just"/>
            <a:r>
              <a:rPr lang="en-IN" dirty="0" smtClean="0"/>
              <a:t>Channels 1 - 312 (312 voice channels) block A </a:t>
            </a:r>
          </a:p>
          <a:p>
            <a:pPr lvl="1" algn="just"/>
            <a:r>
              <a:rPr lang="en-IN" dirty="0" smtClean="0"/>
              <a:t>Channels 355 - 666 (312 voice channels) block B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880</Words>
  <Application>Microsoft Office PowerPoint</Application>
  <PresentationFormat>On-screen Show (4:3)</PresentationFormat>
  <Paragraphs>193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Unit – 6</vt:lpstr>
      <vt:lpstr>Frequency Management </vt:lpstr>
      <vt:lpstr>Channel assignment</vt:lpstr>
      <vt:lpstr>Channel Assignment</vt:lpstr>
      <vt:lpstr>Numbering the Channels</vt:lpstr>
      <vt:lpstr>Numbering the Channels</vt:lpstr>
      <vt:lpstr>Numbering the Channels</vt:lpstr>
      <vt:lpstr>Frequency-management chart.</vt:lpstr>
      <vt:lpstr>Numbering the Channels</vt:lpstr>
      <vt:lpstr>Numbering the Channels- additional spectrum allocation</vt:lpstr>
      <vt:lpstr>New additional spectrum allocation</vt:lpstr>
      <vt:lpstr>Full Spectrum Frequency Management</vt:lpstr>
      <vt:lpstr>Full Spectrum Frequency Management</vt:lpstr>
      <vt:lpstr>Grouping into Subsets</vt:lpstr>
      <vt:lpstr>Grouping into Subsets</vt:lpstr>
      <vt:lpstr>Grouping into Subsets</vt:lpstr>
      <vt:lpstr>Grouping into Subsets</vt:lpstr>
      <vt:lpstr>Techniques for increasing frequency spectrum </vt:lpstr>
      <vt:lpstr>Set-up Channels </vt:lpstr>
      <vt:lpstr>Access channels - Operational functions </vt:lpstr>
      <vt:lpstr>Mobile station control message</vt:lpstr>
      <vt:lpstr>SCC – SAT Color Code</vt:lpstr>
      <vt:lpstr>System parameter overhead message</vt:lpstr>
      <vt:lpstr>Control-filler message</vt:lpstr>
      <vt:lpstr>Paging Channels </vt:lpstr>
      <vt:lpstr>Selecting a voice channel</vt:lpstr>
      <vt:lpstr>Channel Assignment to the Cell Sites-Fixed Channel Assignment</vt:lpstr>
      <vt:lpstr>Fixed Channel Assignment</vt:lpstr>
      <vt:lpstr>Fixed Channel Assignment</vt:lpstr>
      <vt:lpstr>Channel Assignment to Travelling Mobile Units</vt:lpstr>
      <vt:lpstr>Channel Assignment to Travelling Mobile Units</vt:lpstr>
      <vt:lpstr>Underlay-overlay arrangement</vt:lpstr>
      <vt:lpstr>Fixed Channel Assignment</vt:lpstr>
      <vt:lpstr>Adjacent-Channel Assignment </vt:lpstr>
      <vt:lpstr>Channel Sharing and Borrowing</vt:lpstr>
      <vt:lpstr>Sectorization</vt:lpstr>
      <vt:lpstr>Non-Fixed Channel Assignment algorithms</vt:lpstr>
      <vt:lpstr>Simulation process and results</vt:lpstr>
      <vt:lpstr>Simulation process and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– 6</dc:title>
  <dc:creator>PRIYAKANTH</dc:creator>
  <cp:lastModifiedBy>PRIYAKANTH</cp:lastModifiedBy>
  <cp:revision>193</cp:revision>
  <dcterms:created xsi:type="dcterms:W3CDTF">2010-08-17T14:44:40Z</dcterms:created>
  <dcterms:modified xsi:type="dcterms:W3CDTF">2010-08-22T07:00:36Z</dcterms:modified>
</cp:coreProperties>
</file>